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jpe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3/4/2024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6524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402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980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3/4/2024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45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7112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00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3/4/2024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22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3/4/2024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106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3/4/2024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946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3/4/2024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1418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2143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22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A3B55817-B588-18E8-2DD6-501C35EE56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7942" b="5107"/>
          <a:stretch/>
        </p:blipFill>
        <p:spPr>
          <a:xfrm flipH="1"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DDB1D9C6-2B6B-A915-8713-C46083B79504}"/>
              </a:ext>
            </a:extLst>
          </p:cNvPr>
          <p:cNvSpPr txBox="1"/>
          <p:nvPr/>
        </p:nvSpPr>
        <p:spPr>
          <a:xfrm>
            <a:off x="464234" y="365760"/>
            <a:ext cx="11118296" cy="4164037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29AE73BF-EE1F-0079-DA08-635140EC60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6849768"/>
              </p:ext>
            </p:extLst>
          </p:nvPr>
        </p:nvGraphicFramePr>
        <p:xfrm>
          <a:off x="508828" y="416871"/>
          <a:ext cx="11163767" cy="378841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1163767">
                  <a:extLst>
                    <a:ext uri="{9D8B030D-6E8A-4147-A177-3AD203B41FA5}">
                      <a16:colId xmlns:a16="http://schemas.microsoft.com/office/drawing/2014/main" val="16229966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algn="r">
                        <a:lnSpc>
                          <a:spcPct val="107000"/>
                        </a:lnSpc>
                      </a:pPr>
                      <a:r>
                        <a:rPr lang="es-MX" sz="2000" kern="100" dirty="0">
                          <a:effectLst/>
                        </a:rPr>
                        <a:t>Instituto Tecnológico Autónomo de México</a:t>
                      </a:r>
                      <a:endParaRPr lang="es-MX" sz="2000" kern="100" dirty="0"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73025" marR="73025" marT="137160" marB="137160"/>
                </a:tc>
                <a:extLst>
                  <a:ext uri="{0D108BD9-81ED-4DB2-BD59-A6C34878D82A}">
                    <a16:rowId xmlns:a16="http://schemas.microsoft.com/office/drawing/2014/main" val="3365948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s-MX" sz="6000" kern="100" dirty="0">
                          <a:effectLst/>
                        </a:rPr>
                        <a:t>Proyecto 1 </a:t>
                      </a:r>
                    </a:p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s-MX" sz="6000" kern="100" dirty="0">
                          <a:effectLst/>
                        </a:rPr>
                        <a:t>(Gato de gatos)</a:t>
                      </a:r>
                      <a:endParaRPr lang="es-MX" sz="1000" kern="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R="73025" marT="0" marB="0"/>
                </a:tc>
                <a:extLst>
                  <a:ext uri="{0D108BD9-81ED-4DB2-BD59-A6C34878D82A}">
                    <a16:rowId xmlns:a16="http://schemas.microsoft.com/office/drawing/2014/main" val="3473564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es-MX" sz="1600" kern="100" dirty="0">
                        <a:effectLst/>
                      </a:endParaRPr>
                    </a:p>
                  </a:txBody>
                  <a:tcPr marL="73025" marR="73025" marT="137160" marB="137160"/>
                </a:tc>
                <a:extLst>
                  <a:ext uri="{0D108BD9-81ED-4DB2-BD59-A6C34878D82A}">
                    <a16:rowId xmlns:a16="http://schemas.microsoft.com/office/drawing/2014/main" val="4281043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s-MX" sz="1600" kern="100">
                          <a:effectLst/>
                        </a:rPr>
                        <a:t>Inteligencia Artificial</a:t>
                      </a:r>
                      <a:endParaRPr lang="es-MX" sz="1100" kern="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137160" marB="137160"/>
                </a:tc>
                <a:extLst>
                  <a:ext uri="{0D108BD9-81ED-4DB2-BD59-A6C34878D82A}">
                    <a16:rowId xmlns:a16="http://schemas.microsoft.com/office/drawing/2014/main" val="722499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s-MX" sz="1600" i="1" kern="100" dirty="0">
                          <a:effectLst/>
                        </a:rPr>
                        <a:t>Semestre Primavera 2024</a:t>
                      </a:r>
                      <a:endParaRPr lang="es-MX" sz="1100" i="1" kern="100" dirty="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L="73025" marR="73025" marT="137160" marB="137160"/>
                </a:tc>
                <a:extLst>
                  <a:ext uri="{0D108BD9-81ED-4DB2-BD59-A6C34878D82A}">
                    <a16:rowId xmlns:a16="http://schemas.microsoft.com/office/drawing/2014/main" val="1293201452"/>
                  </a:ext>
                </a:extLst>
              </a:tr>
            </a:tbl>
          </a:graphicData>
        </a:graphic>
      </p:graphicFrame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62D3C015-592C-7C51-B64E-FA6E24D2A2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9359246"/>
              </p:ext>
            </p:extLst>
          </p:nvPr>
        </p:nvGraphicFramePr>
        <p:xfrm>
          <a:off x="609470" y="4114316"/>
          <a:ext cx="8111734" cy="2205927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111734">
                  <a:extLst>
                    <a:ext uri="{9D8B030D-6E8A-4147-A177-3AD203B41FA5}">
                      <a16:colId xmlns:a16="http://schemas.microsoft.com/office/drawing/2014/main" val="181340413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es-ES" sz="2000" kern="100" dirty="0">
                        <a:effectLst/>
                      </a:endParaRPr>
                    </a:p>
                    <a:p>
                      <a:pPr lvl="0" algn="l">
                        <a:lnSpc>
                          <a:spcPct val="107000"/>
                        </a:lnSpc>
                        <a:buNone/>
                      </a:pPr>
                      <a:r>
                        <a:rPr lang="es-ES" sz="2000" kern="100" dirty="0">
                          <a:effectLst/>
                        </a:rPr>
                        <a:t>Equipo 6:</a:t>
                      </a:r>
                    </a:p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s-MX" sz="2000" kern="100" dirty="0">
                          <a:effectLst/>
                        </a:rPr>
                        <a:t>JUAN MANUEL AMBRIZ NUÑEZ</a:t>
                      </a:r>
                    </a:p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s-MX" sz="2000" kern="100" dirty="0">
                          <a:effectLst/>
                        </a:rPr>
                        <a:t>LEOPOLDO MORANTE CASTILLO</a:t>
                      </a:r>
                    </a:p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s-MX" sz="2000" kern="100" dirty="0">
                          <a:effectLst/>
                        </a:rPr>
                        <a:t>PATRICIO PIZAÑA VELA</a:t>
                      </a:r>
                    </a:p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s-MX" sz="2000" kern="100" dirty="0">
                          <a:effectLst/>
                        </a:rPr>
                        <a:t>ABEL BENITO CARRASCO HERNÁNDEZ</a:t>
                      </a:r>
                    </a:p>
                  </a:txBody>
                  <a:tcPr marL="73025" marR="73025" marT="137160" marB="137160"/>
                </a:tc>
                <a:extLst>
                  <a:ext uri="{0D108BD9-81ED-4DB2-BD59-A6C34878D82A}">
                    <a16:rowId xmlns:a16="http://schemas.microsoft.com/office/drawing/2014/main" val="1952193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1046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AE442EB6-018F-192B-D056-30907E91E69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7942" b="5107"/>
          <a:stretch/>
        </p:blipFill>
        <p:spPr>
          <a:xfrm flipH="1">
            <a:off x="-67796" y="-347"/>
            <a:ext cx="12191980" cy="6856718"/>
          </a:xfrm>
          <a:prstGeom prst="rect">
            <a:avLst/>
          </a:prstGeom>
        </p:spPr>
      </p:pic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004D0729-47DE-578F-8A91-F4AB6A8A24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113765"/>
              </p:ext>
            </p:extLst>
          </p:nvPr>
        </p:nvGraphicFramePr>
        <p:xfrm>
          <a:off x="312886" y="353621"/>
          <a:ext cx="5160137" cy="1316736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5160137">
                  <a:extLst>
                    <a:ext uri="{9D8B030D-6E8A-4147-A177-3AD203B41FA5}">
                      <a16:colId xmlns:a16="http://schemas.microsoft.com/office/drawing/2014/main" val="16229966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algn="l">
                        <a:lnSpc>
                          <a:spcPct val="90000"/>
                        </a:lnSpc>
                        <a:buNone/>
                      </a:pPr>
                      <a:r>
                        <a:rPr lang="es-MX" sz="4800" kern="100">
                          <a:effectLst/>
                          <a:latin typeface="Century Gothic"/>
                          <a:cs typeface="Times New Roman"/>
                        </a:rPr>
                        <a:t>Idea general de la heurística</a:t>
                      </a:r>
                      <a:endParaRPr lang="es-ES">
                        <a:latin typeface="Century Gothic"/>
                      </a:endParaRPr>
                    </a:p>
                  </a:txBody>
                  <a:tcPr marR="73025" marT="0" marB="0"/>
                </a:tc>
                <a:extLst>
                  <a:ext uri="{0D108BD9-81ED-4DB2-BD59-A6C34878D82A}">
                    <a16:rowId xmlns:a16="http://schemas.microsoft.com/office/drawing/2014/main" val="3473564925"/>
                  </a:ext>
                </a:extLst>
              </a:tr>
            </a:tbl>
          </a:graphicData>
        </a:graphic>
      </p:graphicFrame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7585E2E9-EAF6-7813-261F-B8C725ED42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297091"/>
              </p:ext>
            </p:extLst>
          </p:nvPr>
        </p:nvGraphicFramePr>
        <p:xfrm>
          <a:off x="378890" y="5213282"/>
          <a:ext cx="5129811" cy="38404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5129811">
                  <a:extLst>
                    <a:ext uri="{9D8B030D-6E8A-4147-A177-3AD203B41FA5}">
                      <a16:colId xmlns:a16="http://schemas.microsoft.com/office/drawing/2014/main" val="1622996600"/>
                    </a:ext>
                  </a:extLst>
                </a:gridCol>
              </a:tblGrid>
              <a:tr h="376577"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90000"/>
                        </a:lnSpc>
                        <a:buNone/>
                      </a:pPr>
                      <a:r>
                        <a:rPr lang="es-ES" sz="2800" b="1"/>
                        <a:t>FORMATO DE MOVIMIENTOS</a:t>
                      </a:r>
                    </a:p>
                  </a:txBody>
                  <a:tcPr marR="73025" marT="0" marB="0">
                    <a:blipFill>
                      <a:blip r:embed="rId4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73564925"/>
                  </a:ext>
                </a:extLst>
              </a:tr>
            </a:tbl>
          </a:graphicData>
        </a:graphic>
      </p:graphicFrame>
      <p:grpSp>
        <p:nvGrpSpPr>
          <p:cNvPr id="3077" name="Grupo 3076">
            <a:extLst>
              <a:ext uri="{FF2B5EF4-FFF2-40B4-BE49-F238E27FC236}">
                <a16:creationId xmlns:a16="http://schemas.microsoft.com/office/drawing/2014/main" id="{97DBCD67-4524-E7BB-1833-9C9F582E2DCD}"/>
              </a:ext>
            </a:extLst>
          </p:cNvPr>
          <p:cNvGrpSpPr/>
          <p:nvPr/>
        </p:nvGrpSpPr>
        <p:grpSpPr>
          <a:xfrm>
            <a:off x="6657627" y="1008239"/>
            <a:ext cx="4564613" cy="4628376"/>
            <a:chOff x="1994223" y="1352939"/>
            <a:chExt cx="3876675" cy="3966293"/>
          </a:xfrm>
        </p:grpSpPr>
        <p:sp>
          <p:nvSpPr>
            <p:cNvPr id="3078" name="Rectángulo 3077">
              <a:extLst>
                <a:ext uri="{FF2B5EF4-FFF2-40B4-BE49-F238E27FC236}">
                  <a16:creationId xmlns:a16="http://schemas.microsoft.com/office/drawing/2014/main" id="{51731DDE-A70A-E752-9C52-1C1F85C94F0B}"/>
                </a:ext>
              </a:extLst>
            </p:cNvPr>
            <p:cNvSpPr/>
            <p:nvPr/>
          </p:nvSpPr>
          <p:spPr>
            <a:xfrm>
              <a:off x="1994223" y="1352939"/>
              <a:ext cx="3876675" cy="3966293"/>
            </a:xfrm>
            <a:prstGeom prst="rect">
              <a:avLst/>
            </a:prstGeom>
            <a:blipFill>
              <a:blip r:embed="rId4"/>
              <a:tile tx="0" ty="0" sx="100000" sy="100000" flip="none" algn="tl"/>
            </a:blip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MX" sz="1400"/>
            </a:p>
          </p:txBody>
        </p:sp>
        <p:grpSp>
          <p:nvGrpSpPr>
            <p:cNvPr id="3079" name="Grupo 3078">
              <a:extLst>
                <a:ext uri="{FF2B5EF4-FFF2-40B4-BE49-F238E27FC236}">
                  <a16:creationId xmlns:a16="http://schemas.microsoft.com/office/drawing/2014/main" id="{380AE4DF-3F19-B450-B98B-D39770F96478}"/>
                </a:ext>
              </a:extLst>
            </p:cNvPr>
            <p:cNvGrpSpPr/>
            <p:nvPr/>
          </p:nvGrpSpPr>
          <p:grpSpPr>
            <a:xfrm>
              <a:off x="1994223" y="1352939"/>
              <a:ext cx="3876675" cy="3966293"/>
              <a:chOff x="2339456" y="1186731"/>
              <a:chExt cx="3876675" cy="3966293"/>
            </a:xfrm>
          </p:grpSpPr>
          <p:grpSp>
            <p:nvGrpSpPr>
              <p:cNvPr id="3080" name="Grupo 3079">
                <a:extLst>
                  <a:ext uri="{FF2B5EF4-FFF2-40B4-BE49-F238E27FC236}">
                    <a16:creationId xmlns:a16="http://schemas.microsoft.com/office/drawing/2014/main" id="{3A36D05C-3024-CB06-6EAB-FA3D2905BC48}"/>
                  </a:ext>
                </a:extLst>
              </p:cNvPr>
              <p:cNvGrpSpPr/>
              <p:nvPr/>
            </p:nvGrpSpPr>
            <p:grpSpPr>
              <a:xfrm>
                <a:off x="2339456" y="1186731"/>
                <a:ext cx="3876675" cy="3966293"/>
                <a:chOff x="2339456" y="1186731"/>
                <a:chExt cx="3876675" cy="3966293"/>
              </a:xfrm>
            </p:grpSpPr>
            <p:sp>
              <p:nvSpPr>
                <p:cNvPr id="3126" name="Rectángulo 3125">
                  <a:extLst>
                    <a:ext uri="{FF2B5EF4-FFF2-40B4-BE49-F238E27FC236}">
                      <a16:creationId xmlns:a16="http://schemas.microsoft.com/office/drawing/2014/main" id="{8E374EB6-C719-D8D5-7334-C129204B12BF}"/>
                    </a:ext>
                  </a:extLst>
                </p:cNvPr>
                <p:cNvSpPr/>
                <p:nvPr/>
              </p:nvSpPr>
              <p:spPr>
                <a:xfrm>
                  <a:off x="3568208" y="1186731"/>
                  <a:ext cx="137843" cy="396629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27" name="Rectángulo 3126">
                  <a:extLst>
                    <a:ext uri="{FF2B5EF4-FFF2-40B4-BE49-F238E27FC236}">
                      <a16:creationId xmlns:a16="http://schemas.microsoft.com/office/drawing/2014/main" id="{75211C07-51EA-7C0F-CA82-A1DCE18B0B78}"/>
                    </a:ext>
                  </a:extLst>
                </p:cNvPr>
                <p:cNvSpPr/>
                <p:nvPr/>
              </p:nvSpPr>
              <p:spPr>
                <a:xfrm>
                  <a:off x="4889649" y="1186731"/>
                  <a:ext cx="142879" cy="396629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28" name="Rectángulo 3127">
                  <a:extLst>
                    <a:ext uri="{FF2B5EF4-FFF2-40B4-BE49-F238E27FC236}">
                      <a16:creationId xmlns:a16="http://schemas.microsoft.com/office/drawing/2014/main" id="{094A7D68-502F-0469-5E7F-D7B1A0180527}"/>
                    </a:ext>
                  </a:extLst>
                </p:cNvPr>
                <p:cNvSpPr/>
                <p:nvPr/>
              </p:nvSpPr>
              <p:spPr>
                <a:xfrm rot="5400000">
                  <a:off x="4206356" y="588995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29" name="Rectángulo 3128">
                  <a:extLst>
                    <a:ext uri="{FF2B5EF4-FFF2-40B4-BE49-F238E27FC236}">
                      <a16:creationId xmlns:a16="http://schemas.microsoft.com/office/drawing/2014/main" id="{49B420DD-6943-712D-7EE4-1EE5C95ED9FD}"/>
                    </a:ext>
                  </a:extLst>
                </p:cNvPr>
                <p:cNvSpPr/>
                <p:nvPr/>
              </p:nvSpPr>
              <p:spPr>
                <a:xfrm rot="5400000">
                  <a:off x="4206356" y="193755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</p:grpSp>
          <p:grpSp>
            <p:nvGrpSpPr>
              <p:cNvPr id="3081" name="Grupo 3080">
                <a:extLst>
                  <a:ext uri="{FF2B5EF4-FFF2-40B4-BE49-F238E27FC236}">
                    <a16:creationId xmlns:a16="http://schemas.microsoft.com/office/drawing/2014/main" id="{27FB291C-D535-0586-7AF0-3DC7C9CA9516}"/>
                  </a:ext>
                </a:extLst>
              </p:cNvPr>
              <p:cNvGrpSpPr/>
              <p:nvPr/>
            </p:nvGrpSpPr>
            <p:grpSpPr>
              <a:xfrm>
                <a:off x="3782250" y="1276349"/>
                <a:ext cx="1031202" cy="1043279"/>
                <a:chOff x="2339456" y="1276349"/>
                <a:chExt cx="3876675" cy="3876675"/>
              </a:xfrm>
            </p:grpSpPr>
            <p:sp>
              <p:nvSpPr>
                <p:cNvPr id="3122" name="Rectángulo 3121">
                  <a:extLst>
                    <a:ext uri="{FF2B5EF4-FFF2-40B4-BE49-F238E27FC236}">
                      <a16:creationId xmlns:a16="http://schemas.microsoft.com/office/drawing/2014/main" id="{C9A9E788-DD5D-B5A0-F970-255297B6688F}"/>
                    </a:ext>
                  </a:extLst>
                </p:cNvPr>
                <p:cNvSpPr/>
                <p:nvPr/>
              </p:nvSpPr>
              <p:spPr>
                <a:xfrm>
                  <a:off x="3563176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23" name="Rectángulo 3122">
                  <a:extLst>
                    <a:ext uri="{FF2B5EF4-FFF2-40B4-BE49-F238E27FC236}">
                      <a16:creationId xmlns:a16="http://schemas.microsoft.com/office/drawing/2014/main" id="{5803729E-FC6B-66AC-F5D0-663FCC1937F1}"/>
                    </a:ext>
                  </a:extLst>
                </p:cNvPr>
                <p:cNvSpPr/>
                <p:nvPr/>
              </p:nvSpPr>
              <p:spPr>
                <a:xfrm>
                  <a:off x="4889653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24" name="Rectángulo 3123">
                  <a:extLst>
                    <a:ext uri="{FF2B5EF4-FFF2-40B4-BE49-F238E27FC236}">
                      <a16:creationId xmlns:a16="http://schemas.microsoft.com/office/drawing/2014/main" id="{6AACF880-3CA5-7564-F72D-CF8700C31A17}"/>
                    </a:ext>
                  </a:extLst>
                </p:cNvPr>
                <p:cNvSpPr/>
                <p:nvPr/>
              </p:nvSpPr>
              <p:spPr>
                <a:xfrm rot="5400000">
                  <a:off x="4206356" y="588995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25" name="Rectángulo 3124">
                  <a:extLst>
                    <a:ext uri="{FF2B5EF4-FFF2-40B4-BE49-F238E27FC236}">
                      <a16:creationId xmlns:a16="http://schemas.microsoft.com/office/drawing/2014/main" id="{973F8167-F6BE-4780-DE57-0D54BB3A39C1}"/>
                    </a:ext>
                  </a:extLst>
                </p:cNvPr>
                <p:cNvSpPr/>
                <p:nvPr/>
              </p:nvSpPr>
              <p:spPr>
                <a:xfrm rot="5400000">
                  <a:off x="4206356" y="193755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</p:grpSp>
          <p:grpSp>
            <p:nvGrpSpPr>
              <p:cNvPr id="3082" name="Grupo 3081">
                <a:extLst>
                  <a:ext uri="{FF2B5EF4-FFF2-40B4-BE49-F238E27FC236}">
                    <a16:creationId xmlns:a16="http://schemas.microsoft.com/office/drawing/2014/main" id="{813EAB60-DDE6-6CEB-9B98-6E9370CD1722}"/>
                  </a:ext>
                </a:extLst>
              </p:cNvPr>
              <p:cNvGrpSpPr/>
              <p:nvPr/>
            </p:nvGrpSpPr>
            <p:grpSpPr>
              <a:xfrm>
                <a:off x="5108728" y="4027769"/>
                <a:ext cx="1031202" cy="1043279"/>
                <a:chOff x="2339456" y="1276349"/>
                <a:chExt cx="3876675" cy="3876675"/>
              </a:xfrm>
            </p:grpSpPr>
            <p:sp>
              <p:nvSpPr>
                <p:cNvPr id="3118" name="Rectángulo 3117">
                  <a:extLst>
                    <a:ext uri="{FF2B5EF4-FFF2-40B4-BE49-F238E27FC236}">
                      <a16:creationId xmlns:a16="http://schemas.microsoft.com/office/drawing/2014/main" id="{A294330F-EEA1-D9D1-1AA8-29EC8D583CA4}"/>
                    </a:ext>
                  </a:extLst>
                </p:cNvPr>
                <p:cNvSpPr/>
                <p:nvPr/>
              </p:nvSpPr>
              <p:spPr>
                <a:xfrm>
                  <a:off x="3563176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19" name="Rectángulo 3118">
                  <a:extLst>
                    <a:ext uri="{FF2B5EF4-FFF2-40B4-BE49-F238E27FC236}">
                      <a16:creationId xmlns:a16="http://schemas.microsoft.com/office/drawing/2014/main" id="{FF9FFB3A-0C0E-96B2-9438-A51CB4BB9232}"/>
                    </a:ext>
                  </a:extLst>
                </p:cNvPr>
                <p:cNvSpPr/>
                <p:nvPr/>
              </p:nvSpPr>
              <p:spPr>
                <a:xfrm>
                  <a:off x="4889653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20" name="Rectángulo 3119">
                  <a:extLst>
                    <a:ext uri="{FF2B5EF4-FFF2-40B4-BE49-F238E27FC236}">
                      <a16:creationId xmlns:a16="http://schemas.microsoft.com/office/drawing/2014/main" id="{DC60E92D-430F-55BB-42B3-3ABBA104DD20}"/>
                    </a:ext>
                  </a:extLst>
                </p:cNvPr>
                <p:cNvSpPr/>
                <p:nvPr/>
              </p:nvSpPr>
              <p:spPr>
                <a:xfrm rot="5400000">
                  <a:off x="4206356" y="588995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21" name="Rectángulo 3120">
                  <a:extLst>
                    <a:ext uri="{FF2B5EF4-FFF2-40B4-BE49-F238E27FC236}">
                      <a16:creationId xmlns:a16="http://schemas.microsoft.com/office/drawing/2014/main" id="{4C92FEF1-9322-C86F-346F-A62EB8727A3D}"/>
                    </a:ext>
                  </a:extLst>
                </p:cNvPr>
                <p:cNvSpPr/>
                <p:nvPr/>
              </p:nvSpPr>
              <p:spPr>
                <a:xfrm rot="5400000">
                  <a:off x="4206356" y="193755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</p:grpSp>
          <p:grpSp>
            <p:nvGrpSpPr>
              <p:cNvPr id="3083" name="Grupo 3082">
                <a:extLst>
                  <a:ext uri="{FF2B5EF4-FFF2-40B4-BE49-F238E27FC236}">
                    <a16:creationId xmlns:a16="http://schemas.microsoft.com/office/drawing/2014/main" id="{5146ED90-8D48-8A0C-5A1D-E781438E896B}"/>
                  </a:ext>
                </a:extLst>
              </p:cNvPr>
              <p:cNvGrpSpPr/>
              <p:nvPr/>
            </p:nvGrpSpPr>
            <p:grpSpPr>
              <a:xfrm>
                <a:off x="2455774" y="1276348"/>
                <a:ext cx="1031202" cy="1043279"/>
                <a:chOff x="2339456" y="1276349"/>
                <a:chExt cx="3876675" cy="3876675"/>
              </a:xfrm>
            </p:grpSpPr>
            <p:sp>
              <p:nvSpPr>
                <p:cNvPr id="3114" name="Rectángulo 3113">
                  <a:extLst>
                    <a:ext uri="{FF2B5EF4-FFF2-40B4-BE49-F238E27FC236}">
                      <a16:creationId xmlns:a16="http://schemas.microsoft.com/office/drawing/2014/main" id="{5D33FBED-D140-F8DD-891A-F780727240E4}"/>
                    </a:ext>
                  </a:extLst>
                </p:cNvPr>
                <p:cNvSpPr/>
                <p:nvPr/>
              </p:nvSpPr>
              <p:spPr>
                <a:xfrm>
                  <a:off x="3563176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15" name="Rectángulo 3114">
                  <a:extLst>
                    <a:ext uri="{FF2B5EF4-FFF2-40B4-BE49-F238E27FC236}">
                      <a16:creationId xmlns:a16="http://schemas.microsoft.com/office/drawing/2014/main" id="{404B7452-740A-92AF-9BDB-1683830E7D80}"/>
                    </a:ext>
                  </a:extLst>
                </p:cNvPr>
                <p:cNvSpPr/>
                <p:nvPr/>
              </p:nvSpPr>
              <p:spPr>
                <a:xfrm>
                  <a:off x="4889653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16" name="Rectángulo 3115">
                  <a:extLst>
                    <a:ext uri="{FF2B5EF4-FFF2-40B4-BE49-F238E27FC236}">
                      <a16:creationId xmlns:a16="http://schemas.microsoft.com/office/drawing/2014/main" id="{A246A8EF-EBEC-C53D-DF48-C4D74FA65EFA}"/>
                    </a:ext>
                  </a:extLst>
                </p:cNvPr>
                <p:cNvSpPr/>
                <p:nvPr/>
              </p:nvSpPr>
              <p:spPr>
                <a:xfrm rot="5400000">
                  <a:off x="4206356" y="588995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17" name="Rectángulo 3116">
                  <a:extLst>
                    <a:ext uri="{FF2B5EF4-FFF2-40B4-BE49-F238E27FC236}">
                      <a16:creationId xmlns:a16="http://schemas.microsoft.com/office/drawing/2014/main" id="{AB935E40-D1D9-31CE-E677-8E40CBADACE8}"/>
                    </a:ext>
                  </a:extLst>
                </p:cNvPr>
                <p:cNvSpPr/>
                <p:nvPr/>
              </p:nvSpPr>
              <p:spPr>
                <a:xfrm rot="5400000">
                  <a:off x="4206356" y="193755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</p:grpSp>
          <p:grpSp>
            <p:nvGrpSpPr>
              <p:cNvPr id="3084" name="Grupo 3083">
                <a:extLst>
                  <a:ext uri="{FF2B5EF4-FFF2-40B4-BE49-F238E27FC236}">
                    <a16:creationId xmlns:a16="http://schemas.microsoft.com/office/drawing/2014/main" id="{EECA649D-680B-1633-5DAD-FC42F3FDB5D8}"/>
                  </a:ext>
                </a:extLst>
              </p:cNvPr>
              <p:cNvGrpSpPr/>
              <p:nvPr/>
            </p:nvGrpSpPr>
            <p:grpSpPr>
              <a:xfrm>
                <a:off x="5108728" y="2679205"/>
                <a:ext cx="1031202" cy="1043279"/>
                <a:chOff x="2339456" y="1276349"/>
                <a:chExt cx="3876675" cy="3876675"/>
              </a:xfrm>
            </p:grpSpPr>
            <p:sp>
              <p:nvSpPr>
                <p:cNvPr id="3110" name="Rectángulo 3109">
                  <a:extLst>
                    <a:ext uri="{FF2B5EF4-FFF2-40B4-BE49-F238E27FC236}">
                      <a16:creationId xmlns:a16="http://schemas.microsoft.com/office/drawing/2014/main" id="{FDF18656-1A00-C8A3-1ADA-FA1DDEBCC68C}"/>
                    </a:ext>
                  </a:extLst>
                </p:cNvPr>
                <p:cNvSpPr/>
                <p:nvPr/>
              </p:nvSpPr>
              <p:spPr>
                <a:xfrm>
                  <a:off x="3563176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11" name="Rectángulo 3110">
                  <a:extLst>
                    <a:ext uri="{FF2B5EF4-FFF2-40B4-BE49-F238E27FC236}">
                      <a16:creationId xmlns:a16="http://schemas.microsoft.com/office/drawing/2014/main" id="{C2D4FC10-9A04-3DE7-8F8C-3C754AA5F65E}"/>
                    </a:ext>
                  </a:extLst>
                </p:cNvPr>
                <p:cNvSpPr/>
                <p:nvPr/>
              </p:nvSpPr>
              <p:spPr>
                <a:xfrm>
                  <a:off x="4889653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12" name="Rectángulo 3111">
                  <a:extLst>
                    <a:ext uri="{FF2B5EF4-FFF2-40B4-BE49-F238E27FC236}">
                      <a16:creationId xmlns:a16="http://schemas.microsoft.com/office/drawing/2014/main" id="{7EB64D37-D2D1-11CB-46F2-BAFF378DDF16}"/>
                    </a:ext>
                  </a:extLst>
                </p:cNvPr>
                <p:cNvSpPr/>
                <p:nvPr/>
              </p:nvSpPr>
              <p:spPr>
                <a:xfrm rot="5400000">
                  <a:off x="4206356" y="588995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13" name="Rectángulo 3112">
                  <a:extLst>
                    <a:ext uri="{FF2B5EF4-FFF2-40B4-BE49-F238E27FC236}">
                      <a16:creationId xmlns:a16="http://schemas.microsoft.com/office/drawing/2014/main" id="{BEAB4BBB-4690-14EE-ABDC-E1D83FF4FFD2}"/>
                    </a:ext>
                  </a:extLst>
                </p:cNvPr>
                <p:cNvSpPr/>
                <p:nvPr/>
              </p:nvSpPr>
              <p:spPr>
                <a:xfrm rot="5400000">
                  <a:off x="4206356" y="193755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</p:grpSp>
          <p:grpSp>
            <p:nvGrpSpPr>
              <p:cNvPr id="3085" name="Grupo 3084">
                <a:extLst>
                  <a:ext uri="{FF2B5EF4-FFF2-40B4-BE49-F238E27FC236}">
                    <a16:creationId xmlns:a16="http://schemas.microsoft.com/office/drawing/2014/main" id="{C0ACECEF-A913-9995-4CA9-9E2BC7AAA60A}"/>
                  </a:ext>
                </a:extLst>
              </p:cNvPr>
              <p:cNvGrpSpPr/>
              <p:nvPr/>
            </p:nvGrpSpPr>
            <p:grpSpPr>
              <a:xfrm>
                <a:off x="3782249" y="2673919"/>
                <a:ext cx="1031202" cy="1043279"/>
                <a:chOff x="2339456" y="1276349"/>
                <a:chExt cx="3876675" cy="3876675"/>
              </a:xfrm>
            </p:grpSpPr>
            <p:sp>
              <p:nvSpPr>
                <p:cNvPr id="3106" name="Rectángulo 3105">
                  <a:extLst>
                    <a:ext uri="{FF2B5EF4-FFF2-40B4-BE49-F238E27FC236}">
                      <a16:creationId xmlns:a16="http://schemas.microsoft.com/office/drawing/2014/main" id="{3408FD6F-BB56-E8F8-6EBE-946CE2FD8B0C}"/>
                    </a:ext>
                  </a:extLst>
                </p:cNvPr>
                <p:cNvSpPr/>
                <p:nvPr/>
              </p:nvSpPr>
              <p:spPr>
                <a:xfrm>
                  <a:off x="3563176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07" name="Rectángulo 3106">
                  <a:extLst>
                    <a:ext uri="{FF2B5EF4-FFF2-40B4-BE49-F238E27FC236}">
                      <a16:creationId xmlns:a16="http://schemas.microsoft.com/office/drawing/2014/main" id="{E7D134B7-3607-2932-004D-09F5757CE8DC}"/>
                    </a:ext>
                  </a:extLst>
                </p:cNvPr>
                <p:cNvSpPr/>
                <p:nvPr/>
              </p:nvSpPr>
              <p:spPr>
                <a:xfrm>
                  <a:off x="4889653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08" name="Rectángulo 3107">
                  <a:extLst>
                    <a:ext uri="{FF2B5EF4-FFF2-40B4-BE49-F238E27FC236}">
                      <a16:creationId xmlns:a16="http://schemas.microsoft.com/office/drawing/2014/main" id="{47A744DD-9524-F94F-8C19-9E1AB5DB9C10}"/>
                    </a:ext>
                  </a:extLst>
                </p:cNvPr>
                <p:cNvSpPr/>
                <p:nvPr/>
              </p:nvSpPr>
              <p:spPr>
                <a:xfrm rot="5400000">
                  <a:off x="4206356" y="588995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09" name="Rectángulo 3108">
                  <a:extLst>
                    <a:ext uri="{FF2B5EF4-FFF2-40B4-BE49-F238E27FC236}">
                      <a16:creationId xmlns:a16="http://schemas.microsoft.com/office/drawing/2014/main" id="{74A5F152-299E-C057-5836-3F45E3809927}"/>
                    </a:ext>
                  </a:extLst>
                </p:cNvPr>
                <p:cNvSpPr/>
                <p:nvPr/>
              </p:nvSpPr>
              <p:spPr>
                <a:xfrm rot="5400000">
                  <a:off x="4206356" y="193755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</p:grpSp>
          <p:grpSp>
            <p:nvGrpSpPr>
              <p:cNvPr id="3086" name="Grupo 3085">
                <a:extLst>
                  <a:ext uri="{FF2B5EF4-FFF2-40B4-BE49-F238E27FC236}">
                    <a16:creationId xmlns:a16="http://schemas.microsoft.com/office/drawing/2014/main" id="{F0F13054-B432-291A-A458-373C36D4C001}"/>
                  </a:ext>
                </a:extLst>
              </p:cNvPr>
              <p:cNvGrpSpPr/>
              <p:nvPr/>
            </p:nvGrpSpPr>
            <p:grpSpPr>
              <a:xfrm>
                <a:off x="2455772" y="2680745"/>
                <a:ext cx="1031202" cy="1043279"/>
                <a:chOff x="2339456" y="1276349"/>
                <a:chExt cx="3876675" cy="3876675"/>
              </a:xfrm>
            </p:grpSpPr>
            <p:sp>
              <p:nvSpPr>
                <p:cNvPr id="3102" name="Rectángulo 3101">
                  <a:extLst>
                    <a:ext uri="{FF2B5EF4-FFF2-40B4-BE49-F238E27FC236}">
                      <a16:creationId xmlns:a16="http://schemas.microsoft.com/office/drawing/2014/main" id="{8054A8C5-0D07-FCB8-C0F5-B6E084A15D9C}"/>
                    </a:ext>
                  </a:extLst>
                </p:cNvPr>
                <p:cNvSpPr/>
                <p:nvPr/>
              </p:nvSpPr>
              <p:spPr>
                <a:xfrm>
                  <a:off x="3563176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03" name="Rectángulo 3102">
                  <a:extLst>
                    <a:ext uri="{FF2B5EF4-FFF2-40B4-BE49-F238E27FC236}">
                      <a16:creationId xmlns:a16="http://schemas.microsoft.com/office/drawing/2014/main" id="{72BF1352-24BE-7BCF-0DF3-C1587E64F0DD}"/>
                    </a:ext>
                  </a:extLst>
                </p:cNvPr>
                <p:cNvSpPr/>
                <p:nvPr/>
              </p:nvSpPr>
              <p:spPr>
                <a:xfrm>
                  <a:off x="4889653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04" name="Rectángulo 3103">
                  <a:extLst>
                    <a:ext uri="{FF2B5EF4-FFF2-40B4-BE49-F238E27FC236}">
                      <a16:creationId xmlns:a16="http://schemas.microsoft.com/office/drawing/2014/main" id="{375AAF1F-627C-D12E-B582-BCCC2B2653D8}"/>
                    </a:ext>
                  </a:extLst>
                </p:cNvPr>
                <p:cNvSpPr/>
                <p:nvPr/>
              </p:nvSpPr>
              <p:spPr>
                <a:xfrm rot="5400000">
                  <a:off x="4206356" y="588995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05" name="Rectángulo 3104">
                  <a:extLst>
                    <a:ext uri="{FF2B5EF4-FFF2-40B4-BE49-F238E27FC236}">
                      <a16:creationId xmlns:a16="http://schemas.microsoft.com/office/drawing/2014/main" id="{CA7E5EBD-AECB-5E98-2159-A5A05922F9D6}"/>
                    </a:ext>
                  </a:extLst>
                </p:cNvPr>
                <p:cNvSpPr/>
                <p:nvPr/>
              </p:nvSpPr>
              <p:spPr>
                <a:xfrm rot="5400000">
                  <a:off x="4206356" y="193755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</p:grpSp>
          <p:grpSp>
            <p:nvGrpSpPr>
              <p:cNvPr id="3087" name="Grupo 3086">
                <a:extLst>
                  <a:ext uri="{FF2B5EF4-FFF2-40B4-BE49-F238E27FC236}">
                    <a16:creationId xmlns:a16="http://schemas.microsoft.com/office/drawing/2014/main" id="{5533333D-8909-12E1-18F1-6393AD370F25}"/>
                  </a:ext>
                </a:extLst>
              </p:cNvPr>
              <p:cNvGrpSpPr/>
              <p:nvPr/>
            </p:nvGrpSpPr>
            <p:grpSpPr>
              <a:xfrm>
                <a:off x="3788147" y="4019954"/>
                <a:ext cx="1031202" cy="1043279"/>
                <a:chOff x="2339456" y="1276349"/>
                <a:chExt cx="3876675" cy="3876675"/>
              </a:xfrm>
            </p:grpSpPr>
            <p:sp>
              <p:nvSpPr>
                <p:cNvPr id="3098" name="Rectángulo 3097">
                  <a:extLst>
                    <a:ext uri="{FF2B5EF4-FFF2-40B4-BE49-F238E27FC236}">
                      <a16:creationId xmlns:a16="http://schemas.microsoft.com/office/drawing/2014/main" id="{CD26C173-FF14-174E-4E97-89E813308D02}"/>
                    </a:ext>
                  </a:extLst>
                </p:cNvPr>
                <p:cNvSpPr/>
                <p:nvPr/>
              </p:nvSpPr>
              <p:spPr>
                <a:xfrm>
                  <a:off x="3563176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099" name="Rectángulo 3098">
                  <a:extLst>
                    <a:ext uri="{FF2B5EF4-FFF2-40B4-BE49-F238E27FC236}">
                      <a16:creationId xmlns:a16="http://schemas.microsoft.com/office/drawing/2014/main" id="{C688B3AF-98FF-143F-824B-47F922AF6A26}"/>
                    </a:ext>
                  </a:extLst>
                </p:cNvPr>
                <p:cNvSpPr/>
                <p:nvPr/>
              </p:nvSpPr>
              <p:spPr>
                <a:xfrm>
                  <a:off x="4889653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00" name="Rectángulo 3099">
                  <a:extLst>
                    <a:ext uri="{FF2B5EF4-FFF2-40B4-BE49-F238E27FC236}">
                      <a16:creationId xmlns:a16="http://schemas.microsoft.com/office/drawing/2014/main" id="{203C3615-E863-F512-F6AD-F1D80E5B1D22}"/>
                    </a:ext>
                  </a:extLst>
                </p:cNvPr>
                <p:cNvSpPr/>
                <p:nvPr/>
              </p:nvSpPr>
              <p:spPr>
                <a:xfrm rot="5400000">
                  <a:off x="4206356" y="588995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101" name="Rectángulo 3100">
                  <a:extLst>
                    <a:ext uri="{FF2B5EF4-FFF2-40B4-BE49-F238E27FC236}">
                      <a16:creationId xmlns:a16="http://schemas.microsoft.com/office/drawing/2014/main" id="{7929CB38-24E4-BFD3-570B-92E6A15EAF91}"/>
                    </a:ext>
                  </a:extLst>
                </p:cNvPr>
                <p:cNvSpPr/>
                <p:nvPr/>
              </p:nvSpPr>
              <p:spPr>
                <a:xfrm rot="5400000">
                  <a:off x="4206356" y="193755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</p:grpSp>
          <p:grpSp>
            <p:nvGrpSpPr>
              <p:cNvPr id="3088" name="Grupo 3087">
                <a:extLst>
                  <a:ext uri="{FF2B5EF4-FFF2-40B4-BE49-F238E27FC236}">
                    <a16:creationId xmlns:a16="http://schemas.microsoft.com/office/drawing/2014/main" id="{FBAC66E0-841A-41A6-FD7F-2F68FB4B6280}"/>
                  </a:ext>
                </a:extLst>
              </p:cNvPr>
              <p:cNvGrpSpPr/>
              <p:nvPr/>
            </p:nvGrpSpPr>
            <p:grpSpPr>
              <a:xfrm>
                <a:off x="2461670" y="4028639"/>
                <a:ext cx="1031202" cy="1043279"/>
                <a:chOff x="2339456" y="1276349"/>
                <a:chExt cx="3876675" cy="3876675"/>
              </a:xfrm>
            </p:grpSpPr>
            <p:sp>
              <p:nvSpPr>
                <p:cNvPr id="3094" name="Rectángulo 3093">
                  <a:extLst>
                    <a:ext uri="{FF2B5EF4-FFF2-40B4-BE49-F238E27FC236}">
                      <a16:creationId xmlns:a16="http://schemas.microsoft.com/office/drawing/2014/main" id="{B7F5C3AD-13E9-23CA-A82D-BB742E628FE2}"/>
                    </a:ext>
                  </a:extLst>
                </p:cNvPr>
                <p:cNvSpPr/>
                <p:nvPr/>
              </p:nvSpPr>
              <p:spPr>
                <a:xfrm>
                  <a:off x="3563176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095" name="Rectángulo 3094">
                  <a:extLst>
                    <a:ext uri="{FF2B5EF4-FFF2-40B4-BE49-F238E27FC236}">
                      <a16:creationId xmlns:a16="http://schemas.microsoft.com/office/drawing/2014/main" id="{CF163658-FA8E-F0D6-FE9E-0F63091CBE7B}"/>
                    </a:ext>
                  </a:extLst>
                </p:cNvPr>
                <p:cNvSpPr/>
                <p:nvPr/>
              </p:nvSpPr>
              <p:spPr>
                <a:xfrm>
                  <a:off x="4889653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096" name="Rectángulo 3095">
                  <a:extLst>
                    <a:ext uri="{FF2B5EF4-FFF2-40B4-BE49-F238E27FC236}">
                      <a16:creationId xmlns:a16="http://schemas.microsoft.com/office/drawing/2014/main" id="{3C087B05-2E85-7938-DA0C-A5D5B4DCBC18}"/>
                    </a:ext>
                  </a:extLst>
                </p:cNvPr>
                <p:cNvSpPr/>
                <p:nvPr/>
              </p:nvSpPr>
              <p:spPr>
                <a:xfrm rot="5400000">
                  <a:off x="4206356" y="588995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097" name="Rectángulo 3096">
                  <a:extLst>
                    <a:ext uri="{FF2B5EF4-FFF2-40B4-BE49-F238E27FC236}">
                      <a16:creationId xmlns:a16="http://schemas.microsoft.com/office/drawing/2014/main" id="{18EDA5C7-4371-658F-DB19-670101838E01}"/>
                    </a:ext>
                  </a:extLst>
                </p:cNvPr>
                <p:cNvSpPr/>
                <p:nvPr/>
              </p:nvSpPr>
              <p:spPr>
                <a:xfrm rot="5400000">
                  <a:off x="4206356" y="193755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</p:grpSp>
          <p:grpSp>
            <p:nvGrpSpPr>
              <p:cNvPr id="3089" name="Grupo 3088">
                <a:extLst>
                  <a:ext uri="{FF2B5EF4-FFF2-40B4-BE49-F238E27FC236}">
                    <a16:creationId xmlns:a16="http://schemas.microsoft.com/office/drawing/2014/main" id="{E819C029-569E-D5D1-8562-1EDB9C34B736}"/>
                  </a:ext>
                </a:extLst>
              </p:cNvPr>
              <p:cNvGrpSpPr/>
              <p:nvPr/>
            </p:nvGrpSpPr>
            <p:grpSpPr>
              <a:xfrm>
                <a:off x="5113762" y="1282393"/>
                <a:ext cx="1031202" cy="1043279"/>
                <a:chOff x="2339456" y="1276349"/>
                <a:chExt cx="3876675" cy="3876675"/>
              </a:xfrm>
            </p:grpSpPr>
            <p:sp>
              <p:nvSpPr>
                <p:cNvPr id="3090" name="Rectángulo 3089">
                  <a:extLst>
                    <a:ext uri="{FF2B5EF4-FFF2-40B4-BE49-F238E27FC236}">
                      <a16:creationId xmlns:a16="http://schemas.microsoft.com/office/drawing/2014/main" id="{41DB19CA-1D4D-A365-3C84-1F36406D2096}"/>
                    </a:ext>
                  </a:extLst>
                </p:cNvPr>
                <p:cNvSpPr/>
                <p:nvPr/>
              </p:nvSpPr>
              <p:spPr>
                <a:xfrm>
                  <a:off x="3563176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091" name="Rectángulo 3090">
                  <a:extLst>
                    <a:ext uri="{FF2B5EF4-FFF2-40B4-BE49-F238E27FC236}">
                      <a16:creationId xmlns:a16="http://schemas.microsoft.com/office/drawing/2014/main" id="{6001FE95-C6B4-DBD9-D784-ED9FC83637E8}"/>
                    </a:ext>
                  </a:extLst>
                </p:cNvPr>
                <p:cNvSpPr/>
                <p:nvPr/>
              </p:nvSpPr>
              <p:spPr>
                <a:xfrm>
                  <a:off x="4889653" y="127634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092" name="Rectángulo 3091">
                  <a:extLst>
                    <a:ext uri="{FF2B5EF4-FFF2-40B4-BE49-F238E27FC236}">
                      <a16:creationId xmlns:a16="http://schemas.microsoft.com/office/drawing/2014/main" id="{40980F7C-E101-86A0-E9DC-B5184A71B646}"/>
                    </a:ext>
                  </a:extLst>
                </p:cNvPr>
                <p:cNvSpPr/>
                <p:nvPr/>
              </p:nvSpPr>
              <p:spPr>
                <a:xfrm rot="5400000">
                  <a:off x="4206356" y="588995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  <p:sp>
              <p:nvSpPr>
                <p:cNvPr id="3093" name="Rectángulo 3092">
                  <a:extLst>
                    <a:ext uri="{FF2B5EF4-FFF2-40B4-BE49-F238E27FC236}">
                      <a16:creationId xmlns:a16="http://schemas.microsoft.com/office/drawing/2014/main" id="{8D46076A-8D24-4B91-294A-6AED9A973D7D}"/>
                    </a:ext>
                  </a:extLst>
                </p:cNvPr>
                <p:cNvSpPr/>
                <p:nvPr/>
              </p:nvSpPr>
              <p:spPr>
                <a:xfrm rot="5400000">
                  <a:off x="4206356" y="1937559"/>
                  <a:ext cx="142875" cy="387667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sz="1400"/>
                </a:p>
              </p:txBody>
            </p:sp>
          </p:grpSp>
        </p:grpSp>
      </p:grpSp>
      <p:sp>
        <p:nvSpPr>
          <p:cNvPr id="6" name="CuadroTexto 5">
            <a:extLst>
              <a:ext uri="{FF2B5EF4-FFF2-40B4-BE49-F238E27FC236}">
                <a16:creationId xmlns:a16="http://schemas.microsoft.com/office/drawing/2014/main" id="{FCE5C04F-B711-A0B0-F2B0-F7A60C945AF0}"/>
              </a:ext>
            </a:extLst>
          </p:cNvPr>
          <p:cNvSpPr txBox="1"/>
          <p:nvPr/>
        </p:nvSpPr>
        <p:spPr>
          <a:xfrm>
            <a:off x="6726912" y="1138347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 err="1"/>
              <a:t>Aa</a:t>
            </a:r>
            <a:endParaRPr lang="es-ES" sz="160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A71C21E-B3EF-5ECD-D286-C57CBEBD127E}"/>
              </a:ext>
            </a:extLst>
          </p:cNvPr>
          <p:cNvSpPr txBox="1"/>
          <p:nvPr/>
        </p:nvSpPr>
        <p:spPr>
          <a:xfrm>
            <a:off x="7201364" y="1138347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Ab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51403A9-EE03-AD89-B3FC-5CA9C119ED62}"/>
              </a:ext>
            </a:extLst>
          </p:cNvPr>
          <p:cNvSpPr txBox="1"/>
          <p:nvPr/>
        </p:nvSpPr>
        <p:spPr>
          <a:xfrm>
            <a:off x="7632685" y="1138347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Ac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C485B9C-F191-4A19-BF08-1D9DB3DF1C5C}"/>
              </a:ext>
            </a:extLst>
          </p:cNvPr>
          <p:cNvSpPr txBox="1"/>
          <p:nvPr/>
        </p:nvSpPr>
        <p:spPr>
          <a:xfrm>
            <a:off x="6726912" y="1641554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Ad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469B26B-4998-D65C-20BA-A1565C7DCF88}"/>
              </a:ext>
            </a:extLst>
          </p:cNvPr>
          <p:cNvSpPr txBox="1"/>
          <p:nvPr/>
        </p:nvSpPr>
        <p:spPr>
          <a:xfrm>
            <a:off x="7198533" y="1630009"/>
            <a:ext cx="5831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Ae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E7AF963-076E-969E-E249-E61D43CDD35D}"/>
              </a:ext>
            </a:extLst>
          </p:cNvPr>
          <p:cNvSpPr txBox="1"/>
          <p:nvPr/>
        </p:nvSpPr>
        <p:spPr>
          <a:xfrm>
            <a:off x="7632685" y="1641554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Af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94D25A7-EAF2-ACF6-BE1E-3757DEB51770}"/>
              </a:ext>
            </a:extLst>
          </p:cNvPr>
          <p:cNvSpPr txBox="1"/>
          <p:nvPr/>
        </p:nvSpPr>
        <p:spPr>
          <a:xfrm>
            <a:off x="6741289" y="2087253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Ag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E826DF9-B850-6335-A5FD-05C755BEEEAC}"/>
              </a:ext>
            </a:extLst>
          </p:cNvPr>
          <p:cNvSpPr txBox="1"/>
          <p:nvPr/>
        </p:nvSpPr>
        <p:spPr>
          <a:xfrm>
            <a:off x="7201365" y="2087253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Ah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26786BA-6F72-1630-38D7-0289437B3801}"/>
              </a:ext>
            </a:extLst>
          </p:cNvPr>
          <p:cNvSpPr txBox="1"/>
          <p:nvPr/>
        </p:nvSpPr>
        <p:spPr>
          <a:xfrm>
            <a:off x="7632685" y="2087253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Ai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D25D301-929B-E292-DF00-E52E3B562604}"/>
              </a:ext>
            </a:extLst>
          </p:cNvPr>
          <p:cNvSpPr txBox="1"/>
          <p:nvPr/>
        </p:nvSpPr>
        <p:spPr>
          <a:xfrm>
            <a:off x="8337176" y="1138347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Ba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DF5F51A-2BC1-9EA2-4378-82230B47F884}"/>
              </a:ext>
            </a:extLst>
          </p:cNvPr>
          <p:cNvSpPr txBox="1"/>
          <p:nvPr/>
        </p:nvSpPr>
        <p:spPr>
          <a:xfrm>
            <a:off x="8768496" y="1123970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Bb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6DE6505-EACD-F130-F952-5E2DE0317764}"/>
              </a:ext>
            </a:extLst>
          </p:cNvPr>
          <p:cNvSpPr txBox="1"/>
          <p:nvPr/>
        </p:nvSpPr>
        <p:spPr>
          <a:xfrm>
            <a:off x="9214194" y="1138347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Bc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79A954CB-9FB0-6FC4-6A36-0E0FFBB7A738}"/>
              </a:ext>
            </a:extLst>
          </p:cNvPr>
          <p:cNvSpPr txBox="1"/>
          <p:nvPr/>
        </p:nvSpPr>
        <p:spPr>
          <a:xfrm>
            <a:off x="8337176" y="1641554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Bd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F1F28907-04B9-3427-397D-B82150CFC752}"/>
              </a:ext>
            </a:extLst>
          </p:cNvPr>
          <p:cNvSpPr txBox="1"/>
          <p:nvPr/>
        </p:nvSpPr>
        <p:spPr>
          <a:xfrm>
            <a:off x="9214194" y="1641554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Bf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5441DAF9-AED8-B96E-3708-42323DE7EEC6}"/>
              </a:ext>
            </a:extLst>
          </p:cNvPr>
          <p:cNvSpPr txBox="1"/>
          <p:nvPr/>
        </p:nvSpPr>
        <p:spPr>
          <a:xfrm>
            <a:off x="8337176" y="2087253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Bg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BCD9385-9A6E-A18B-75A2-8DC8863D4766}"/>
              </a:ext>
            </a:extLst>
          </p:cNvPr>
          <p:cNvSpPr txBox="1"/>
          <p:nvPr/>
        </p:nvSpPr>
        <p:spPr>
          <a:xfrm>
            <a:off x="8768496" y="2072876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Bh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1C1BB5B0-F3D6-1974-8DC4-49AB81E562CB}"/>
              </a:ext>
            </a:extLst>
          </p:cNvPr>
          <p:cNvSpPr txBox="1"/>
          <p:nvPr/>
        </p:nvSpPr>
        <p:spPr>
          <a:xfrm>
            <a:off x="9214194" y="2087253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Bi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C2A059FA-4C1D-81D6-77EB-52AC3E29A8E8}"/>
              </a:ext>
            </a:extLst>
          </p:cNvPr>
          <p:cNvSpPr txBox="1"/>
          <p:nvPr/>
        </p:nvSpPr>
        <p:spPr>
          <a:xfrm>
            <a:off x="9861176" y="1138347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Ca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9676130B-8D14-0048-6064-69A971091DB3}"/>
              </a:ext>
            </a:extLst>
          </p:cNvPr>
          <p:cNvSpPr txBox="1"/>
          <p:nvPr/>
        </p:nvSpPr>
        <p:spPr>
          <a:xfrm>
            <a:off x="10279356" y="1138347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 dirty="0" err="1"/>
              <a:t>Cb</a:t>
            </a:r>
            <a:endParaRPr lang="es-ES" sz="1600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E5D08D86-B6B2-34AF-D914-46F05C7BFB43}"/>
              </a:ext>
            </a:extLst>
          </p:cNvPr>
          <p:cNvSpPr txBox="1"/>
          <p:nvPr/>
        </p:nvSpPr>
        <p:spPr>
          <a:xfrm>
            <a:off x="10788515" y="1138347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 err="1"/>
              <a:t>Cc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8DC827A9-A0CE-8A5B-796E-C0465F1436D1}"/>
              </a:ext>
            </a:extLst>
          </p:cNvPr>
          <p:cNvSpPr txBox="1"/>
          <p:nvPr/>
        </p:nvSpPr>
        <p:spPr>
          <a:xfrm>
            <a:off x="9861176" y="1641554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Cd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ADE070E6-A8B3-4728-5546-08C21E6377C2}"/>
              </a:ext>
            </a:extLst>
          </p:cNvPr>
          <p:cNvSpPr txBox="1"/>
          <p:nvPr/>
        </p:nvSpPr>
        <p:spPr>
          <a:xfrm>
            <a:off x="10788515" y="1641554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Cf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83BBA63-85C7-1629-5F64-BF63A9AADA9E}"/>
              </a:ext>
            </a:extLst>
          </p:cNvPr>
          <p:cNvSpPr txBox="1"/>
          <p:nvPr/>
        </p:nvSpPr>
        <p:spPr>
          <a:xfrm>
            <a:off x="9875553" y="2087253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Cg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0DFF6C4D-F2E8-0DBC-17DF-CBCA3A88FC60}"/>
              </a:ext>
            </a:extLst>
          </p:cNvPr>
          <p:cNvSpPr txBox="1"/>
          <p:nvPr/>
        </p:nvSpPr>
        <p:spPr>
          <a:xfrm>
            <a:off x="10279357" y="2087253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Ch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19B27A25-DAEF-7A27-2BE2-3971009B87DA}"/>
              </a:ext>
            </a:extLst>
          </p:cNvPr>
          <p:cNvSpPr txBox="1"/>
          <p:nvPr/>
        </p:nvSpPr>
        <p:spPr>
          <a:xfrm>
            <a:off x="10788515" y="2087253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Ci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281BB239-D18E-A447-F610-04C839B0926E}"/>
              </a:ext>
            </a:extLst>
          </p:cNvPr>
          <p:cNvSpPr txBox="1"/>
          <p:nvPr/>
        </p:nvSpPr>
        <p:spPr>
          <a:xfrm>
            <a:off x="6726912" y="2791744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Da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F1E25D71-DEF2-9B0F-2EC9-E028376D9F90}"/>
              </a:ext>
            </a:extLst>
          </p:cNvPr>
          <p:cNvSpPr txBox="1"/>
          <p:nvPr/>
        </p:nvSpPr>
        <p:spPr>
          <a:xfrm>
            <a:off x="7201364" y="2791744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 err="1"/>
              <a:t>Db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E4F1A30E-A79B-C1B6-F5F1-764CAE53C454}"/>
              </a:ext>
            </a:extLst>
          </p:cNvPr>
          <p:cNvSpPr txBox="1"/>
          <p:nvPr/>
        </p:nvSpPr>
        <p:spPr>
          <a:xfrm>
            <a:off x="7632685" y="2791744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Dc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A624BF0F-3FA7-DCA2-0730-43EBD1ACB07E}"/>
              </a:ext>
            </a:extLst>
          </p:cNvPr>
          <p:cNvSpPr txBox="1"/>
          <p:nvPr/>
        </p:nvSpPr>
        <p:spPr>
          <a:xfrm>
            <a:off x="6741288" y="3266196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 err="1"/>
              <a:t>Dd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11B244A-B813-F09D-2832-5E6E3E618726}"/>
              </a:ext>
            </a:extLst>
          </p:cNvPr>
          <p:cNvSpPr txBox="1"/>
          <p:nvPr/>
        </p:nvSpPr>
        <p:spPr>
          <a:xfrm>
            <a:off x="7647061" y="3266196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Df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956C115B-D225-BFB2-316C-14C28736B507}"/>
              </a:ext>
            </a:extLst>
          </p:cNvPr>
          <p:cNvSpPr txBox="1"/>
          <p:nvPr/>
        </p:nvSpPr>
        <p:spPr>
          <a:xfrm>
            <a:off x="6770042" y="3668762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Dg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EF085FF1-B722-205F-70A3-B28A6E281AE5}"/>
              </a:ext>
            </a:extLst>
          </p:cNvPr>
          <p:cNvSpPr txBox="1"/>
          <p:nvPr/>
        </p:nvSpPr>
        <p:spPr>
          <a:xfrm>
            <a:off x="7230119" y="3668762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Dh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10E91912-7B3C-3FFA-6655-99B6C657D00F}"/>
              </a:ext>
            </a:extLst>
          </p:cNvPr>
          <p:cNvSpPr txBox="1"/>
          <p:nvPr/>
        </p:nvSpPr>
        <p:spPr>
          <a:xfrm>
            <a:off x="7661439" y="3668762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Di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DD694B4E-CD14-E37A-612E-21104E530D26}"/>
              </a:ext>
            </a:extLst>
          </p:cNvPr>
          <p:cNvSpPr txBox="1"/>
          <p:nvPr/>
        </p:nvSpPr>
        <p:spPr>
          <a:xfrm>
            <a:off x="8337176" y="2791744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Ea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E45BA64A-4371-253A-8B8F-F977068FFB21}"/>
              </a:ext>
            </a:extLst>
          </p:cNvPr>
          <p:cNvSpPr txBox="1"/>
          <p:nvPr/>
        </p:nvSpPr>
        <p:spPr>
          <a:xfrm>
            <a:off x="8768496" y="2777367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Eb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37C9617-1039-5E94-4629-E6E7661BEC81}"/>
              </a:ext>
            </a:extLst>
          </p:cNvPr>
          <p:cNvSpPr txBox="1"/>
          <p:nvPr/>
        </p:nvSpPr>
        <p:spPr>
          <a:xfrm>
            <a:off x="9214195" y="2791744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Ec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7CEEA400-080B-8655-5D4F-9BA2281FB2E6}"/>
              </a:ext>
            </a:extLst>
          </p:cNvPr>
          <p:cNvSpPr txBox="1"/>
          <p:nvPr/>
        </p:nvSpPr>
        <p:spPr>
          <a:xfrm>
            <a:off x="8337176" y="3266196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Ed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D999A0BC-3120-260A-4DDD-6B21D92AC865}"/>
              </a:ext>
            </a:extLst>
          </p:cNvPr>
          <p:cNvSpPr txBox="1"/>
          <p:nvPr/>
        </p:nvSpPr>
        <p:spPr>
          <a:xfrm>
            <a:off x="9228571" y="3266196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Ef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B1E0F786-DA43-60D7-7E16-0694B2246E54}"/>
              </a:ext>
            </a:extLst>
          </p:cNvPr>
          <p:cNvSpPr txBox="1"/>
          <p:nvPr/>
        </p:nvSpPr>
        <p:spPr>
          <a:xfrm>
            <a:off x="8337176" y="3668762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Eg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FC87B11D-8F3B-7FC3-2C8F-A4FCF2BE4F59}"/>
              </a:ext>
            </a:extLst>
          </p:cNvPr>
          <p:cNvSpPr txBox="1"/>
          <p:nvPr/>
        </p:nvSpPr>
        <p:spPr>
          <a:xfrm>
            <a:off x="8768496" y="3654385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Eh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B3CFCFC2-DF52-28A8-75E7-F3010C39927D}"/>
              </a:ext>
            </a:extLst>
          </p:cNvPr>
          <p:cNvSpPr txBox="1"/>
          <p:nvPr/>
        </p:nvSpPr>
        <p:spPr>
          <a:xfrm>
            <a:off x="9242949" y="3668762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Ei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EFF1711A-8F7F-A9B3-4B89-AB9EF32D30A4}"/>
              </a:ext>
            </a:extLst>
          </p:cNvPr>
          <p:cNvSpPr txBox="1"/>
          <p:nvPr/>
        </p:nvSpPr>
        <p:spPr>
          <a:xfrm>
            <a:off x="6660689" y="4404841"/>
            <a:ext cx="81408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Ga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577DFFA2-D8A7-9E4C-2F1C-48E713E04890}"/>
              </a:ext>
            </a:extLst>
          </p:cNvPr>
          <p:cNvSpPr txBox="1"/>
          <p:nvPr/>
        </p:nvSpPr>
        <p:spPr>
          <a:xfrm>
            <a:off x="7158231" y="4416385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Gb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6281FF78-1FE6-72D6-9D1B-6A95ED74DC95}"/>
              </a:ext>
            </a:extLst>
          </p:cNvPr>
          <p:cNvSpPr txBox="1"/>
          <p:nvPr/>
        </p:nvSpPr>
        <p:spPr>
          <a:xfrm>
            <a:off x="7589552" y="4416385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 dirty="0" err="1"/>
              <a:t>Gc</a:t>
            </a:r>
            <a:endParaRPr lang="es-ES" sz="1600" dirty="0"/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EC03BBA8-D789-BDC3-2528-4F92C0107B33}"/>
              </a:ext>
            </a:extLst>
          </p:cNvPr>
          <p:cNvSpPr txBox="1"/>
          <p:nvPr/>
        </p:nvSpPr>
        <p:spPr>
          <a:xfrm>
            <a:off x="6726911" y="4833328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Gd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4E10F4A6-BF4E-9853-F9AA-EF6E508B9895}"/>
              </a:ext>
            </a:extLst>
          </p:cNvPr>
          <p:cNvSpPr txBox="1"/>
          <p:nvPr/>
        </p:nvSpPr>
        <p:spPr>
          <a:xfrm>
            <a:off x="7632684" y="4833328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 err="1"/>
              <a:t>Gf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B3054D74-0CA5-3D1A-1DA7-FBFB7C41B952}"/>
              </a:ext>
            </a:extLst>
          </p:cNvPr>
          <p:cNvSpPr txBox="1"/>
          <p:nvPr/>
        </p:nvSpPr>
        <p:spPr>
          <a:xfrm>
            <a:off x="6746953" y="5209972"/>
            <a:ext cx="721723" cy="35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 err="1"/>
              <a:t>Gg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7FA78AC3-78D0-663C-AFFB-07BD640A67F9}"/>
              </a:ext>
            </a:extLst>
          </p:cNvPr>
          <p:cNvSpPr txBox="1"/>
          <p:nvPr/>
        </p:nvSpPr>
        <p:spPr>
          <a:xfrm>
            <a:off x="7230119" y="5221517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 err="1"/>
              <a:t>Gh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C0297F04-7CE0-630D-E6DC-6A7A672DF9A6}"/>
              </a:ext>
            </a:extLst>
          </p:cNvPr>
          <p:cNvSpPr txBox="1"/>
          <p:nvPr/>
        </p:nvSpPr>
        <p:spPr>
          <a:xfrm>
            <a:off x="7661439" y="5221517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Gi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99BEBC0D-A58C-ECBA-E115-C9813977CE90}"/>
              </a:ext>
            </a:extLst>
          </p:cNvPr>
          <p:cNvSpPr txBox="1"/>
          <p:nvPr/>
        </p:nvSpPr>
        <p:spPr>
          <a:xfrm>
            <a:off x="8337176" y="4416385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Ha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B52C76A8-A7C6-EC1C-DA95-8F6CEAA35A8E}"/>
              </a:ext>
            </a:extLst>
          </p:cNvPr>
          <p:cNvSpPr txBox="1"/>
          <p:nvPr/>
        </p:nvSpPr>
        <p:spPr>
          <a:xfrm>
            <a:off x="8768496" y="4402008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dirty="0"/>
              <a:t>Hb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75B9B7F3-BD19-5913-78E9-5802A576CBF9}"/>
              </a:ext>
            </a:extLst>
          </p:cNvPr>
          <p:cNvSpPr txBox="1"/>
          <p:nvPr/>
        </p:nvSpPr>
        <p:spPr>
          <a:xfrm>
            <a:off x="9214194" y="4416385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Hc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3C92977F-915A-90A2-5806-388B3728462E}"/>
              </a:ext>
            </a:extLst>
          </p:cNvPr>
          <p:cNvSpPr txBox="1"/>
          <p:nvPr/>
        </p:nvSpPr>
        <p:spPr>
          <a:xfrm>
            <a:off x="8337176" y="4833328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Hd</a:t>
            </a: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3921F052-52A8-5BF4-9ECA-550051564172}"/>
              </a:ext>
            </a:extLst>
          </p:cNvPr>
          <p:cNvSpPr txBox="1"/>
          <p:nvPr/>
        </p:nvSpPr>
        <p:spPr>
          <a:xfrm>
            <a:off x="9257326" y="4833328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Hf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906C9B2A-D855-9F44-693F-6FFCE49EE727}"/>
              </a:ext>
            </a:extLst>
          </p:cNvPr>
          <p:cNvSpPr txBox="1"/>
          <p:nvPr/>
        </p:nvSpPr>
        <p:spPr>
          <a:xfrm>
            <a:off x="8337176" y="5221517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Hg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95F97E4A-1F33-9E93-EA9A-75C9147DB860}"/>
              </a:ext>
            </a:extLst>
          </p:cNvPr>
          <p:cNvSpPr txBox="1"/>
          <p:nvPr/>
        </p:nvSpPr>
        <p:spPr>
          <a:xfrm>
            <a:off x="8768496" y="5207140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Hh</a:t>
            </a:r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4BFDAF6E-023A-3165-C2E3-7716D22B5CB8}"/>
              </a:ext>
            </a:extLst>
          </p:cNvPr>
          <p:cNvSpPr txBox="1"/>
          <p:nvPr/>
        </p:nvSpPr>
        <p:spPr>
          <a:xfrm>
            <a:off x="9286081" y="5221517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Hi</a:t>
            </a:r>
          </a:p>
        </p:txBody>
      </p:sp>
      <p:sp>
        <p:nvSpPr>
          <p:cNvPr id="3072" name="CuadroTexto 3071">
            <a:extLst>
              <a:ext uri="{FF2B5EF4-FFF2-40B4-BE49-F238E27FC236}">
                <a16:creationId xmlns:a16="http://schemas.microsoft.com/office/drawing/2014/main" id="{459C1C81-7495-CC6F-1577-AB3C94FA0EE6}"/>
              </a:ext>
            </a:extLst>
          </p:cNvPr>
          <p:cNvSpPr txBox="1"/>
          <p:nvPr/>
        </p:nvSpPr>
        <p:spPr>
          <a:xfrm>
            <a:off x="9846799" y="2791744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Fa</a:t>
            </a:r>
          </a:p>
        </p:txBody>
      </p:sp>
      <p:sp>
        <p:nvSpPr>
          <p:cNvPr id="3073" name="CuadroTexto 3072">
            <a:extLst>
              <a:ext uri="{FF2B5EF4-FFF2-40B4-BE49-F238E27FC236}">
                <a16:creationId xmlns:a16="http://schemas.microsoft.com/office/drawing/2014/main" id="{A4BBF2E7-E382-5753-90F8-4BCA49387239}"/>
              </a:ext>
            </a:extLst>
          </p:cNvPr>
          <p:cNvSpPr txBox="1"/>
          <p:nvPr/>
        </p:nvSpPr>
        <p:spPr>
          <a:xfrm>
            <a:off x="10321251" y="2791744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Fb</a:t>
            </a:r>
          </a:p>
        </p:txBody>
      </p:sp>
      <p:sp>
        <p:nvSpPr>
          <p:cNvPr id="3074" name="CuadroTexto 3073">
            <a:extLst>
              <a:ext uri="{FF2B5EF4-FFF2-40B4-BE49-F238E27FC236}">
                <a16:creationId xmlns:a16="http://schemas.microsoft.com/office/drawing/2014/main" id="{0C95E31F-90C5-A9B2-7761-DDDD785C66E3}"/>
              </a:ext>
            </a:extLst>
          </p:cNvPr>
          <p:cNvSpPr txBox="1"/>
          <p:nvPr/>
        </p:nvSpPr>
        <p:spPr>
          <a:xfrm>
            <a:off x="10788515" y="2791744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Fc</a:t>
            </a:r>
          </a:p>
        </p:txBody>
      </p:sp>
      <p:sp>
        <p:nvSpPr>
          <p:cNvPr id="3075" name="CuadroTexto 3074">
            <a:extLst>
              <a:ext uri="{FF2B5EF4-FFF2-40B4-BE49-F238E27FC236}">
                <a16:creationId xmlns:a16="http://schemas.microsoft.com/office/drawing/2014/main" id="{3A116A0D-BFB8-22EF-2C54-4FCEF6F7CFA2}"/>
              </a:ext>
            </a:extLst>
          </p:cNvPr>
          <p:cNvSpPr txBox="1"/>
          <p:nvPr/>
        </p:nvSpPr>
        <p:spPr>
          <a:xfrm>
            <a:off x="9861176" y="3266196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Fd</a:t>
            </a:r>
          </a:p>
        </p:txBody>
      </p:sp>
      <p:sp>
        <p:nvSpPr>
          <p:cNvPr id="3076" name="CuadroTexto 3075">
            <a:extLst>
              <a:ext uri="{FF2B5EF4-FFF2-40B4-BE49-F238E27FC236}">
                <a16:creationId xmlns:a16="http://schemas.microsoft.com/office/drawing/2014/main" id="{78B457E1-FA3A-8F7E-B49D-6506FBD1A290}"/>
              </a:ext>
            </a:extLst>
          </p:cNvPr>
          <p:cNvSpPr txBox="1"/>
          <p:nvPr/>
        </p:nvSpPr>
        <p:spPr>
          <a:xfrm>
            <a:off x="10788515" y="3266196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Ff</a:t>
            </a:r>
          </a:p>
        </p:txBody>
      </p:sp>
      <p:sp>
        <p:nvSpPr>
          <p:cNvPr id="3130" name="CuadroTexto 3129">
            <a:extLst>
              <a:ext uri="{FF2B5EF4-FFF2-40B4-BE49-F238E27FC236}">
                <a16:creationId xmlns:a16="http://schemas.microsoft.com/office/drawing/2014/main" id="{FE57954E-FBD5-49D4-4C05-37A7DD1CD10A}"/>
              </a:ext>
            </a:extLst>
          </p:cNvPr>
          <p:cNvSpPr txBox="1"/>
          <p:nvPr/>
        </p:nvSpPr>
        <p:spPr>
          <a:xfrm>
            <a:off x="9889930" y="3668762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Fg</a:t>
            </a:r>
          </a:p>
        </p:txBody>
      </p:sp>
      <p:sp>
        <p:nvSpPr>
          <p:cNvPr id="3131" name="CuadroTexto 3130">
            <a:extLst>
              <a:ext uri="{FF2B5EF4-FFF2-40B4-BE49-F238E27FC236}">
                <a16:creationId xmlns:a16="http://schemas.microsoft.com/office/drawing/2014/main" id="{B64F4DA6-3988-143B-F414-C18F2AE442B8}"/>
              </a:ext>
            </a:extLst>
          </p:cNvPr>
          <p:cNvSpPr txBox="1"/>
          <p:nvPr/>
        </p:nvSpPr>
        <p:spPr>
          <a:xfrm>
            <a:off x="10350006" y="3668762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Fh</a:t>
            </a:r>
          </a:p>
        </p:txBody>
      </p:sp>
      <p:sp>
        <p:nvSpPr>
          <p:cNvPr id="3132" name="CuadroTexto 3131">
            <a:extLst>
              <a:ext uri="{FF2B5EF4-FFF2-40B4-BE49-F238E27FC236}">
                <a16:creationId xmlns:a16="http://schemas.microsoft.com/office/drawing/2014/main" id="{FB27015C-568A-B153-0F3A-F5A9EEE638CD}"/>
              </a:ext>
            </a:extLst>
          </p:cNvPr>
          <p:cNvSpPr txBox="1"/>
          <p:nvPr/>
        </p:nvSpPr>
        <p:spPr>
          <a:xfrm>
            <a:off x="10788515" y="3668762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Fi</a:t>
            </a:r>
          </a:p>
        </p:txBody>
      </p:sp>
      <p:sp>
        <p:nvSpPr>
          <p:cNvPr id="3133" name="CuadroTexto 3132">
            <a:extLst>
              <a:ext uri="{FF2B5EF4-FFF2-40B4-BE49-F238E27FC236}">
                <a16:creationId xmlns:a16="http://schemas.microsoft.com/office/drawing/2014/main" id="{BEE21B59-6B0E-80EA-DC5D-6B48659EBCA6}"/>
              </a:ext>
            </a:extLst>
          </p:cNvPr>
          <p:cNvSpPr txBox="1"/>
          <p:nvPr/>
        </p:nvSpPr>
        <p:spPr>
          <a:xfrm>
            <a:off x="9818043" y="4416385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Ia</a:t>
            </a:r>
          </a:p>
        </p:txBody>
      </p:sp>
      <p:sp>
        <p:nvSpPr>
          <p:cNvPr id="3134" name="CuadroTexto 3133">
            <a:extLst>
              <a:ext uri="{FF2B5EF4-FFF2-40B4-BE49-F238E27FC236}">
                <a16:creationId xmlns:a16="http://schemas.microsoft.com/office/drawing/2014/main" id="{176F8723-D4C7-932B-57F2-0B7358447A52}"/>
              </a:ext>
            </a:extLst>
          </p:cNvPr>
          <p:cNvSpPr txBox="1"/>
          <p:nvPr/>
        </p:nvSpPr>
        <p:spPr>
          <a:xfrm>
            <a:off x="10292495" y="4416385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Ib</a:t>
            </a:r>
          </a:p>
        </p:txBody>
      </p:sp>
      <p:sp>
        <p:nvSpPr>
          <p:cNvPr id="3135" name="CuadroTexto 3134">
            <a:extLst>
              <a:ext uri="{FF2B5EF4-FFF2-40B4-BE49-F238E27FC236}">
                <a16:creationId xmlns:a16="http://schemas.microsoft.com/office/drawing/2014/main" id="{F1BCC06D-A295-0536-2DED-7B851ECD3D7C}"/>
              </a:ext>
            </a:extLst>
          </p:cNvPr>
          <p:cNvSpPr txBox="1"/>
          <p:nvPr/>
        </p:nvSpPr>
        <p:spPr>
          <a:xfrm>
            <a:off x="10788515" y="4416385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Ic</a:t>
            </a:r>
          </a:p>
        </p:txBody>
      </p:sp>
      <p:sp>
        <p:nvSpPr>
          <p:cNvPr id="3136" name="CuadroTexto 3135">
            <a:extLst>
              <a:ext uri="{FF2B5EF4-FFF2-40B4-BE49-F238E27FC236}">
                <a16:creationId xmlns:a16="http://schemas.microsoft.com/office/drawing/2014/main" id="{E2DE60B2-B1D8-B5B1-FD1B-DDA89BED757B}"/>
              </a:ext>
            </a:extLst>
          </p:cNvPr>
          <p:cNvSpPr txBox="1"/>
          <p:nvPr/>
        </p:nvSpPr>
        <p:spPr>
          <a:xfrm>
            <a:off x="9861175" y="4833328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Id</a:t>
            </a:r>
          </a:p>
        </p:txBody>
      </p:sp>
      <p:sp>
        <p:nvSpPr>
          <p:cNvPr id="3137" name="CuadroTexto 3136">
            <a:extLst>
              <a:ext uri="{FF2B5EF4-FFF2-40B4-BE49-F238E27FC236}">
                <a16:creationId xmlns:a16="http://schemas.microsoft.com/office/drawing/2014/main" id="{925D3E07-8C19-E4F0-5409-A107E19C3568}"/>
              </a:ext>
            </a:extLst>
          </p:cNvPr>
          <p:cNvSpPr txBox="1"/>
          <p:nvPr/>
        </p:nvSpPr>
        <p:spPr>
          <a:xfrm>
            <a:off x="10788515" y="4833328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If</a:t>
            </a:r>
          </a:p>
        </p:txBody>
      </p:sp>
      <p:sp>
        <p:nvSpPr>
          <p:cNvPr id="3138" name="CuadroTexto 3137">
            <a:extLst>
              <a:ext uri="{FF2B5EF4-FFF2-40B4-BE49-F238E27FC236}">
                <a16:creationId xmlns:a16="http://schemas.microsoft.com/office/drawing/2014/main" id="{706C8065-E37E-E6E0-F2A8-A45E0B761F14}"/>
              </a:ext>
            </a:extLst>
          </p:cNvPr>
          <p:cNvSpPr txBox="1"/>
          <p:nvPr/>
        </p:nvSpPr>
        <p:spPr>
          <a:xfrm>
            <a:off x="9904307" y="5221517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Ig</a:t>
            </a:r>
          </a:p>
        </p:txBody>
      </p:sp>
      <p:sp>
        <p:nvSpPr>
          <p:cNvPr id="3139" name="CuadroTexto 3138">
            <a:extLst>
              <a:ext uri="{FF2B5EF4-FFF2-40B4-BE49-F238E27FC236}">
                <a16:creationId xmlns:a16="http://schemas.microsoft.com/office/drawing/2014/main" id="{B31EE50A-8D7E-9BB2-0D7C-D1C09B4503E3}"/>
              </a:ext>
            </a:extLst>
          </p:cNvPr>
          <p:cNvSpPr txBox="1"/>
          <p:nvPr/>
        </p:nvSpPr>
        <p:spPr>
          <a:xfrm>
            <a:off x="10364383" y="5221517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Ih</a:t>
            </a:r>
          </a:p>
        </p:txBody>
      </p:sp>
      <p:sp>
        <p:nvSpPr>
          <p:cNvPr id="3140" name="CuadroTexto 3139">
            <a:extLst>
              <a:ext uri="{FF2B5EF4-FFF2-40B4-BE49-F238E27FC236}">
                <a16:creationId xmlns:a16="http://schemas.microsoft.com/office/drawing/2014/main" id="{3B2E1915-4246-3C82-BA57-55A4EBE1CCDF}"/>
              </a:ext>
            </a:extLst>
          </p:cNvPr>
          <p:cNvSpPr txBox="1"/>
          <p:nvPr/>
        </p:nvSpPr>
        <p:spPr>
          <a:xfrm>
            <a:off x="10788515" y="5221517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Ii</a:t>
            </a:r>
          </a:p>
        </p:txBody>
      </p:sp>
      <p:sp>
        <p:nvSpPr>
          <p:cNvPr id="3141" name="CuadroTexto 3140">
            <a:extLst>
              <a:ext uri="{FF2B5EF4-FFF2-40B4-BE49-F238E27FC236}">
                <a16:creationId xmlns:a16="http://schemas.microsoft.com/office/drawing/2014/main" id="{B4A10916-A138-BD3B-9CBD-4A09411EC220}"/>
              </a:ext>
            </a:extLst>
          </p:cNvPr>
          <p:cNvSpPr txBox="1"/>
          <p:nvPr/>
        </p:nvSpPr>
        <p:spPr>
          <a:xfrm>
            <a:off x="8768496" y="1627177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Be</a:t>
            </a:r>
          </a:p>
        </p:txBody>
      </p:sp>
      <p:sp>
        <p:nvSpPr>
          <p:cNvPr id="3142" name="CuadroTexto 3141">
            <a:extLst>
              <a:ext uri="{FF2B5EF4-FFF2-40B4-BE49-F238E27FC236}">
                <a16:creationId xmlns:a16="http://schemas.microsoft.com/office/drawing/2014/main" id="{2D759E7E-1333-D31F-5F2D-C451F0CFAE81}"/>
              </a:ext>
            </a:extLst>
          </p:cNvPr>
          <p:cNvSpPr txBox="1"/>
          <p:nvPr/>
        </p:nvSpPr>
        <p:spPr>
          <a:xfrm>
            <a:off x="10308111" y="1641554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Ce</a:t>
            </a:r>
          </a:p>
        </p:txBody>
      </p:sp>
      <p:sp>
        <p:nvSpPr>
          <p:cNvPr id="3143" name="CuadroTexto 3142">
            <a:extLst>
              <a:ext uri="{FF2B5EF4-FFF2-40B4-BE49-F238E27FC236}">
                <a16:creationId xmlns:a16="http://schemas.microsoft.com/office/drawing/2014/main" id="{6DF58E01-D83D-9784-202A-5CBA720E3E97}"/>
              </a:ext>
            </a:extLst>
          </p:cNvPr>
          <p:cNvSpPr txBox="1"/>
          <p:nvPr/>
        </p:nvSpPr>
        <p:spPr>
          <a:xfrm>
            <a:off x="7227286" y="3254651"/>
            <a:ext cx="5716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De</a:t>
            </a:r>
          </a:p>
        </p:txBody>
      </p:sp>
      <p:sp>
        <p:nvSpPr>
          <p:cNvPr id="3144" name="CuadroTexto 3143">
            <a:extLst>
              <a:ext uri="{FF2B5EF4-FFF2-40B4-BE49-F238E27FC236}">
                <a16:creationId xmlns:a16="http://schemas.microsoft.com/office/drawing/2014/main" id="{5EAEBF48-1910-D131-47BB-247BAAA1BFD2}"/>
              </a:ext>
            </a:extLst>
          </p:cNvPr>
          <p:cNvSpPr txBox="1"/>
          <p:nvPr/>
        </p:nvSpPr>
        <p:spPr>
          <a:xfrm>
            <a:off x="8768496" y="3251819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Ee</a:t>
            </a:r>
          </a:p>
        </p:txBody>
      </p:sp>
      <p:sp>
        <p:nvSpPr>
          <p:cNvPr id="3145" name="CuadroTexto 3144">
            <a:extLst>
              <a:ext uri="{FF2B5EF4-FFF2-40B4-BE49-F238E27FC236}">
                <a16:creationId xmlns:a16="http://schemas.microsoft.com/office/drawing/2014/main" id="{21C1B411-7D30-997F-6B26-A18825E436E1}"/>
              </a:ext>
            </a:extLst>
          </p:cNvPr>
          <p:cNvSpPr txBox="1"/>
          <p:nvPr/>
        </p:nvSpPr>
        <p:spPr>
          <a:xfrm>
            <a:off x="10364383" y="3266196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Fe</a:t>
            </a:r>
          </a:p>
        </p:txBody>
      </p:sp>
      <p:sp>
        <p:nvSpPr>
          <p:cNvPr id="3146" name="CuadroTexto 3145">
            <a:extLst>
              <a:ext uri="{FF2B5EF4-FFF2-40B4-BE49-F238E27FC236}">
                <a16:creationId xmlns:a16="http://schemas.microsoft.com/office/drawing/2014/main" id="{9BA4BDDC-4EE9-B328-77A9-8768542E7FF8}"/>
              </a:ext>
            </a:extLst>
          </p:cNvPr>
          <p:cNvSpPr txBox="1"/>
          <p:nvPr/>
        </p:nvSpPr>
        <p:spPr>
          <a:xfrm>
            <a:off x="7215740" y="4833328"/>
            <a:ext cx="5023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600"/>
              <a:t>Ge</a:t>
            </a:r>
          </a:p>
        </p:txBody>
      </p:sp>
      <p:sp>
        <p:nvSpPr>
          <p:cNvPr id="3147" name="CuadroTexto 3146">
            <a:extLst>
              <a:ext uri="{FF2B5EF4-FFF2-40B4-BE49-F238E27FC236}">
                <a16:creationId xmlns:a16="http://schemas.microsoft.com/office/drawing/2014/main" id="{69517387-3AC6-5915-A6D1-841F1A69E980}"/>
              </a:ext>
            </a:extLst>
          </p:cNvPr>
          <p:cNvSpPr txBox="1"/>
          <p:nvPr/>
        </p:nvSpPr>
        <p:spPr>
          <a:xfrm>
            <a:off x="8768496" y="4818951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He</a:t>
            </a:r>
          </a:p>
        </p:txBody>
      </p:sp>
      <p:sp>
        <p:nvSpPr>
          <p:cNvPr id="3148" name="CuadroTexto 3147">
            <a:extLst>
              <a:ext uri="{FF2B5EF4-FFF2-40B4-BE49-F238E27FC236}">
                <a16:creationId xmlns:a16="http://schemas.microsoft.com/office/drawing/2014/main" id="{C00EFEB7-EC84-D090-D798-F8611C26DB27}"/>
              </a:ext>
            </a:extLst>
          </p:cNvPr>
          <p:cNvSpPr txBox="1"/>
          <p:nvPr/>
        </p:nvSpPr>
        <p:spPr>
          <a:xfrm>
            <a:off x="10393136" y="4833328"/>
            <a:ext cx="5023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err="1"/>
              <a:t>Ie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3F96E9F-F6E1-F470-82B0-5F732F267C4C}"/>
              </a:ext>
            </a:extLst>
          </p:cNvPr>
          <p:cNvSpPr txBox="1"/>
          <p:nvPr/>
        </p:nvSpPr>
        <p:spPr>
          <a:xfrm>
            <a:off x="378890" y="2381250"/>
            <a:ext cx="5022053" cy="2404467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CCCC0D-F50A-A5FB-2391-D2568CD50FCF}"/>
              </a:ext>
            </a:extLst>
          </p:cNvPr>
          <p:cNvSpPr txBox="1"/>
          <p:nvPr/>
        </p:nvSpPr>
        <p:spPr>
          <a:xfrm>
            <a:off x="345993" y="2381250"/>
            <a:ext cx="5058833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/>
              <a:t>Nuestra heurística, calcula el valor del estado actual del juego, si tenemos una u otra cosa, sumara o restara puntos de un marcador numérico. Este marcador numérico será calculado mediante varias funciones que trabajan en conjunto para, al final, regresar este valor heurístico a la función </a:t>
            </a:r>
            <a:r>
              <a:rPr lang="es-ES" dirty="0" err="1"/>
              <a:t>Minimax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451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F0E2F-6CAF-58BB-CE74-08E13311B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87DF6F20-15CA-5234-E422-0923E95DB6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7942" b="5107"/>
          <a:stretch/>
        </p:blipFill>
        <p:spPr>
          <a:xfrm flipH="1">
            <a:off x="20" y="-252718"/>
            <a:ext cx="12191980" cy="6856718"/>
          </a:xfrm>
          <a:prstGeom prst="rect">
            <a:avLst/>
          </a:prstGeom>
        </p:spPr>
      </p:pic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C5C2BF75-8BEA-24B9-E758-CC12FE470E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3155201"/>
              </p:ext>
            </p:extLst>
          </p:nvPr>
        </p:nvGraphicFramePr>
        <p:xfrm>
          <a:off x="312886" y="353621"/>
          <a:ext cx="6534057" cy="65836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6534057">
                  <a:extLst>
                    <a:ext uri="{9D8B030D-6E8A-4147-A177-3AD203B41FA5}">
                      <a16:colId xmlns:a16="http://schemas.microsoft.com/office/drawing/2014/main" val="16229966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s-MX" sz="4800" b="1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Implementación</a:t>
                      </a:r>
                      <a:endParaRPr lang="es-MX" sz="800" b="1" kern="100" dirty="0">
                        <a:effectLst/>
                        <a:latin typeface="Century Gothic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R="73025" marT="0" marB="0"/>
                </a:tc>
                <a:extLst>
                  <a:ext uri="{0D108BD9-81ED-4DB2-BD59-A6C34878D82A}">
                    <a16:rowId xmlns:a16="http://schemas.microsoft.com/office/drawing/2014/main" val="3473564925"/>
                  </a:ext>
                </a:extLst>
              </a:tr>
            </a:tbl>
          </a:graphicData>
        </a:graphic>
      </p:graphicFrame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B069EF80-F51B-D477-51D9-15831B761B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557901"/>
              </p:ext>
            </p:extLst>
          </p:nvPr>
        </p:nvGraphicFramePr>
        <p:xfrm>
          <a:off x="312886" y="1172304"/>
          <a:ext cx="4305767" cy="438912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4305767">
                  <a:extLst>
                    <a:ext uri="{9D8B030D-6E8A-4147-A177-3AD203B41FA5}">
                      <a16:colId xmlns:a16="http://schemas.microsoft.com/office/drawing/2014/main" val="16229966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s-MX" sz="3200" i="1" kern="100">
                          <a:effectLst/>
                          <a:latin typeface="Calibri"/>
                          <a:ea typeface="Times New Roman" panose="02020603050405020304" pitchFamily="18" charset="0"/>
                          <a:cs typeface="Times New Roman"/>
                        </a:rPr>
                        <a:t>Función heurística</a:t>
                      </a:r>
                      <a:endParaRPr lang="es-MX" sz="400" i="1" kern="100">
                        <a:effectLst/>
                        <a:latin typeface="Calibri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R="73025" marT="0" marB="0"/>
                </a:tc>
                <a:extLst>
                  <a:ext uri="{0D108BD9-81ED-4DB2-BD59-A6C34878D82A}">
                    <a16:rowId xmlns:a16="http://schemas.microsoft.com/office/drawing/2014/main" val="3473564925"/>
                  </a:ext>
                </a:extLst>
              </a:tr>
            </a:tbl>
          </a:graphicData>
        </a:graphic>
      </p:graphicFrame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8C4E85FC-E417-B411-4B62-3D1C6FC89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229680"/>
              </p:ext>
            </p:extLst>
          </p:nvPr>
        </p:nvGraphicFramePr>
        <p:xfrm>
          <a:off x="387531" y="1771531"/>
          <a:ext cx="10407987" cy="4690872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0407987">
                  <a:extLst>
                    <a:ext uri="{9D8B030D-6E8A-4147-A177-3AD203B41FA5}">
                      <a16:colId xmlns:a16="http://schemas.microsoft.com/office/drawing/2014/main" val="1622996600"/>
                    </a:ext>
                  </a:extLst>
                </a:gridCol>
              </a:tblGrid>
              <a:tr h="376577"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b="1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Pasos</a:t>
                      </a:r>
                    </a:p>
                    <a:p>
                      <a:pPr marL="800100" lvl="1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Verificar si alguno de los jugadores ha ganado la partida.</a:t>
                      </a:r>
                    </a:p>
                    <a:p>
                      <a:pPr marL="800100" lvl="1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Se ajustan los valores conforme va el tablero grande, utilizando "Calcula score".</a:t>
                      </a:r>
                    </a:p>
                    <a:p>
                      <a:pPr marL="800100" lvl="1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Se verifica el resultado de los tableros pequeños</a:t>
                      </a:r>
                    </a:p>
                    <a:p>
                      <a:pPr marL="1257300" lvl="2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Se comprueba si la IA ha ganado el tablero.</a:t>
                      </a:r>
                    </a:p>
                    <a:p>
                      <a:pPr marL="1257300" lvl="2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Se comprueba si el rival ha ganado el tablero.</a:t>
                      </a:r>
                    </a:p>
                    <a:p>
                      <a:pPr marL="1257300" lvl="2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Si no hay ganador calcula un valor para cada uno relativo al estado de los tableros, para ello utiliza varias de las funciones útiles, principalmente "Calcula score".</a:t>
                      </a:r>
                    </a:p>
                    <a:p>
                      <a:pPr marL="1257300" lvl="2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Finalmente regresa nuestro valor heurístico menos el valor heurístico del oponente.</a:t>
                      </a:r>
                    </a:p>
                    <a:p>
                      <a:pPr marL="342900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b="1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Funciones útiles (que utiliza la heurística)</a:t>
                      </a:r>
                    </a:p>
                    <a:p>
                      <a:pPr marL="800100" lvl="1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Ha ganado</a:t>
                      </a:r>
                    </a:p>
                    <a:p>
                      <a:pPr marL="800100" lvl="1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Calcula score</a:t>
                      </a:r>
                    </a:p>
                    <a:p>
                      <a:pPr marL="1257300" lvl="2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A uno de línea</a:t>
                      </a:r>
                    </a:p>
                    <a:p>
                      <a:pPr marL="1257300" lvl="2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Número de esquinas</a:t>
                      </a:r>
                    </a:p>
                    <a:p>
                      <a:pPr marL="1257300" lvl="2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Tapar línea</a:t>
                      </a:r>
                    </a:p>
                    <a:p>
                      <a:pPr marL="1257300" lvl="2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Movimiento repetido</a:t>
                      </a:r>
                    </a:p>
                    <a:p>
                      <a:pPr marL="1257300" lvl="2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ES" sz="1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Movimiento libre</a:t>
                      </a:r>
                    </a:p>
                  </a:txBody>
                  <a:tcPr marR="73025" marT="0" marB="0">
                    <a:blipFill>
                      <a:blip r:embed="rId4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735649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6962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B2C14030-A9EB-7F79-B4AF-DEDFFDB9069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7942" b="5107"/>
          <a:stretch/>
        </p:blipFill>
        <p:spPr>
          <a:xfrm flipH="1">
            <a:off x="20" y="-252718"/>
            <a:ext cx="12191980" cy="685671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32C7791-AE6F-3F61-D322-FA3B7D08B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81295"/>
          </a:xfrm>
        </p:spPr>
        <p:txBody>
          <a:bodyPr>
            <a:noAutofit/>
          </a:bodyPr>
          <a:lstStyle/>
          <a:p>
            <a:r>
              <a:rPr lang="es-ES" sz="3600" b="0" i="0" u="none" strike="noStrike" dirty="0">
                <a:solidFill>
                  <a:srgbClr val="000000"/>
                </a:solidFill>
                <a:effectLst/>
              </a:rPr>
              <a:t>Funciones útiles (que utiliza la heurística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</a:rPr>
              <a:t>)</a:t>
            </a:r>
            <a:r>
              <a:rPr lang="es-ES" sz="3600" b="0" i="0" dirty="0">
                <a:solidFill>
                  <a:srgbClr val="000000"/>
                </a:solidFill>
                <a:effectLst/>
              </a:rPr>
              <a:t>​</a:t>
            </a:r>
            <a:br>
              <a:rPr lang="es-ES" sz="3600" b="0" i="0" dirty="0">
                <a:solidFill>
                  <a:srgbClr val="000000"/>
                </a:solidFill>
                <a:effectLst/>
              </a:rPr>
            </a:br>
            <a:endParaRPr lang="es-MX" sz="36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374075-921C-66C8-6BBC-746E40D72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468" y="1125415"/>
            <a:ext cx="10747716" cy="5289453"/>
          </a:xfrm>
          <a:blipFill>
            <a:blip r:embed="rId4"/>
            <a:tile tx="0" ty="0" sx="100000" sy="100000" flip="none" algn="tl"/>
          </a:blipFill>
        </p:spPr>
        <p:txBody>
          <a:bodyPr>
            <a:normAutofit/>
          </a:bodyPr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000000"/>
                </a:solidFill>
                <a:effectLst/>
                <a:latin typeface="+mj-lt"/>
              </a:rPr>
              <a:t>Ha ganado</a:t>
            </a:r>
            <a:r>
              <a:rPr lang="es-ES" b="0" i="0" dirty="0">
                <a:solidFill>
                  <a:srgbClr val="000000"/>
                </a:solidFill>
                <a:effectLst/>
                <a:latin typeface="+mj-lt"/>
              </a:rPr>
              <a:t>: Determina si un tablero ha sido ganado por un jugador. Recibe un tablero y un jugador y devuelve un valor booleano.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000000"/>
                </a:solidFill>
                <a:effectLst/>
                <a:latin typeface="+mj-lt"/>
              </a:rPr>
              <a:t>Calcula score</a:t>
            </a:r>
            <a:r>
              <a:rPr lang="es-ES" b="0" i="0" dirty="0">
                <a:solidFill>
                  <a:srgbClr val="000000"/>
                </a:solidFill>
                <a:effectLst/>
                <a:latin typeface="+mj-lt"/>
              </a:rPr>
              <a:t>: A través de los tres métodos siguientes, determina un valor utilizado por la función heurística para calcular el valor del estado actual del juego.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000000"/>
                </a:solidFill>
                <a:effectLst/>
                <a:latin typeface="+mj-lt"/>
              </a:rPr>
              <a:t>A uno de línea</a:t>
            </a:r>
            <a:r>
              <a:rPr lang="es-ES" b="0" i="0" dirty="0">
                <a:solidFill>
                  <a:srgbClr val="000000"/>
                </a:solidFill>
                <a:effectLst/>
                <a:latin typeface="+mj-lt"/>
              </a:rPr>
              <a:t>: Verifica si el jugador está potencialmente a un movimiento de completar una línea; en tal caso, aumenta el marcador.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000000"/>
                </a:solidFill>
                <a:effectLst/>
                <a:latin typeface="+mj-lt"/>
              </a:rPr>
              <a:t>Número de esquinas</a:t>
            </a:r>
            <a:r>
              <a:rPr lang="es-ES" b="0" i="0" dirty="0">
                <a:solidFill>
                  <a:srgbClr val="000000"/>
                </a:solidFill>
                <a:effectLst/>
                <a:latin typeface="+mj-lt"/>
              </a:rPr>
              <a:t>: Verifica si el tablero recibido tiene posiciones ocupadas por un jugador dado. En particular, estas posiciones deben ser esquinas o el centro; si es el caso, suma al marcador.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000000"/>
                </a:solidFill>
                <a:effectLst/>
                <a:latin typeface="+mj-lt"/>
              </a:rPr>
              <a:t>Tapar línea</a:t>
            </a:r>
            <a:r>
              <a:rPr lang="es-ES" b="0" i="0" dirty="0">
                <a:solidFill>
                  <a:srgbClr val="000000"/>
                </a:solidFill>
                <a:effectLst/>
                <a:latin typeface="+mj-lt"/>
              </a:rPr>
              <a:t>: Si el tablero ofrece una oportunidad para bloquear una línea del oponente, premia ese movimiento sumando al marcador.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000000"/>
                </a:solidFill>
                <a:effectLst/>
                <a:latin typeface="+mj-lt"/>
              </a:rPr>
              <a:t>Movimiento repetido</a:t>
            </a:r>
            <a:r>
              <a:rPr lang="es-ES" b="0" i="0" dirty="0">
                <a:solidFill>
                  <a:srgbClr val="000000"/>
                </a:solidFill>
                <a:effectLst/>
                <a:latin typeface="+mj-lt"/>
              </a:rPr>
              <a:t>: Si el movimiento a realizar le ofrece al oponente la oportunidad de colocar una ficha en un tablero donde ya tiene fichas, disminuye el marcador.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000000"/>
                </a:solidFill>
                <a:effectLst/>
                <a:latin typeface="+mj-lt"/>
              </a:rPr>
              <a:t>Movimiento libre</a:t>
            </a:r>
            <a:r>
              <a:rPr lang="es-ES" b="0" i="0" dirty="0">
                <a:solidFill>
                  <a:srgbClr val="000000"/>
                </a:solidFill>
                <a:effectLst/>
                <a:latin typeface="+mj-lt"/>
              </a:rPr>
              <a:t>: Función que devuelve True si el movimiento en posición permite una elección libre del siguiente jugador.</a:t>
            </a:r>
          </a:p>
        </p:txBody>
      </p:sp>
    </p:spTree>
    <p:extLst>
      <p:ext uri="{BB962C8B-B14F-4D97-AF65-F5344CB8AC3E}">
        <p14:creationId xmlns:p14="http://schemas.microsoft.com/office/powerpoint/2010/main" val="704393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n 106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2B1186C9-CB36-A6D1-A09C-405722F3489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7942" b="5107"/>
          <a:stretch/>
        </p:blipFill>
        <p:spPr>
          <a:xfrm flipH="1">
            <a:off x="20" y="0"/>
            <a:ext cx="12191980" cy="6856718"/>
          </a:xfrm>
          <a:prstGeom prst="rect">
            <a:avLst/>
          </a:prstGeom>
        </p:spPr>
      </p:pic>
      <p:graphicFrame>
        <p:nvGraphicFramePr>
          <p:cNvPr id="108" name="Tabla 107">
            <a:extLst>
              <a:ext uri="{FF2B5EF4-FFF2-40B4-BE49-F238E27FC236}">
                <a16:creationId xmlns:a16="http://schemas.microsoft.com/office/drawing/2014/main" id="{EB01318D-5DC6-ED65-DF38-2AA9022FFC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535178"/>
              </p:ext>
            </p:extLst>
          </p:nvPr>
        </p:nvGraphicFramePr>
        <p:xfrm>
          <a:off x="294224" y="528492"/>
          <a:ext cx="6739622" cy="438912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6739622">
                  <a:extLst>
                    <a:ext uri="{9D8B030D-6E8A-4147-A177-3AD203B41FA5}">
                      <a16:colId xmlns:a16="http://schemas.microsoft.com/office/drawing/2014/main" val="1622996600"/>
                    </a:ext>
                  </a:extLst>
                </a:gridCol>
              </a:tblGrid>
              <a:tr h="376577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s-MX" sz="3200" b="0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Otras funciones importantes</a:t>
                      </a:r>
                    </a:p>
                  </a:txBody>
                  <a:tcPr marR="73025" marT="0" marB="0"/>
                </a:tc>
                <a:extLst>
                  <a:ext uri="{0D108BD9-81ED-4DB2-BD59-A6C34878D82A}">
                    <a16:rowId xmlns:a16="http://schemas.microsoft.com/office/drawing/2014/main" val="3473564925"/>
                  </a:ext>
                </a:extLst>
              </a:tr>
            </a:tbl>
          </a:graphicData>
        </a:graphic>
      </p:graphicFrame>
      <p:graphicFrame>
        <p:nvGraphicFramePr>
          <p:cNvPr id="109" name="Tabla 108">
            <a:extLst>
              <a:ext uri="{FF2B5EF4-FFF2-40B4-BE49-F238E27FC236}">
                <a16:creationId xmlns:a16="http://schemas.microsoft.com/office/drawing/2014/main" id="{3E240D87-D602-AFC1-9F75-0D2021064A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6945642"/>
              </p:ext>
            </p:extLst>
          </p:nvPr>
        </p:nvGraphicFramePr>
        <p:xfrm>
          <a:off x="641683" y="1495896"/>
          <a:ext cx="10908634" cy="4608576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0908634">
                  <a:extLst>
                    <a:ext uri="{9D8B030D-6E8A-4147-A177-3AD203B41FA5}">
                      <a16:colId xmlns:a16="http://schemas.microsoft.com/office/drawing/2014/main" val="1622996600"/>
                    </a:ext>
                  </a:extLst>
                </a:gridCol>
              </a:tblGrid>
              <a:tr h="376577"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b="1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Estado final</a:t>
                      </a:r>
                    </a:p>
                    <a:p>
                      <a:pPr marL="800100" lvl="1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Verifica si alguno de los jugadores ha ganado o si hay un empate.</a:t>
                      </a:r>
                    </a:p>
                    <a:p>
                      <a:pPr marL="342900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b="1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Input correcto</a:t>
                      </a:r>
                    </a:p>
                    <a:p>
                      <a:pPr marL="800100" lvl="1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Verifica que lo que recibe cumple que la primera letra sea mayúscula entre a-i y la segunda se minúscula entre a-i.</a:t>
                      </a:r>
                    </a:p>
                    <a:p>
                      <a:pPr marL="342900" lvl="0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b="1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De letra a numero</a:t>
                      </a:r>
                    </a:p>
                    <a:p>
                      <a:pPr marL="800100" lvl="1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Convierte el input de la consola de letras a números.</a:t>
                      </a:r>
                    </a:p>
                    <a:p>
                      <a:pPr marL="342900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b="1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Agrega movimiento</a:t>
                      </a:r>
                    </a:p>
                    <a:p>
                      <a:pPr marL="800100" lvl="1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Convierte letras a números y actualiza movimiento en el tablero.</a:t>
                      </a:r>
                    </a:p>
                    <a:p>
                      <a:pPr marL="342900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b="1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Movimiento válido</a:t>
                      </a:r>
                    </a:p>
                    <a:p>
                      <a:pPr marL="800100" lvl="1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Verifica que la casilla no tenga tiro y que coincida con el movimiento previo.</a:t>
                      </a:r>
                    </a:p>
                    <a:p>
                      <a:pPr marL="342900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b="1" kern="100" dirty="0" err="1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MiniMax</a:t>
                      </a:r>
                      <a:endParaRPr lang="es-MX" sz="2400" b="1" kern="100" dirty="0">
                        <a:effectLst/>
                        <a:latin typeface="Century Gothic"/>
                        <a:ea typeface="Times New Roman" panose="02020603050405020304" pitchFamily="18" charset="0"/>
                        <a:cs typeface="Times New Roman"/>
                      </a:endParaRPr>
                    </a:p>
                    <a:p>
                      <a:pPr marL="800100" lvl="1" indent="-342900" algn="l">
                        <a:lnSpc>
                          <a:spcPct val="9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2400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Regresa el valor </a:t>
                      </a:r>
                      <a:r>
                        <a:rPr lang="es-MX" sz="2400" kern="100" dirty="0" err="1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minimax</a:t>
                      </a:r>
                      <a:r>
                        <a:rPr lang="es-MX" sz="2400" kern="100" dirty="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 aplicando nuestra función heurística.</a:t>
                      </a:r>
                    </a:p>
                  </a:txBody>
                  <a:tcPr marR="73025" marT="0" marB="0">
                    <a:blipFill>
                      <a:blip r:embed="rId4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735649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353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18DDD-50A6-181F-6890-467C56267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n 106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0659864A-D4FE-9435-CE28-8F6000E88D1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7942" b="5107"/>
          <a:stretch/>
        </p:blipFill>
        <p:spPr>
          <a:xfrm flipH="1">
            <a:off x="20" y="1282"/>
            <a:ext cx="12191980" cy="6856718"/>
          </a:xfrm>
          <a:prstGeom prst="rect">
            <a:avLst/>
          </a:prstGeom>
        </p:spPr>
      </p:pic>
      <p:graphicFrame>
        <p:nvGraphicFramePr>
          <p:cNvPr id="108" name="Tabla 107">
            <a:extLst>
              <a:ext uri="{FF2B5EF4-FFF2-40B4-BE49-F238E27FC236}">
                <a16:creationId xmlns:a16="http://schemas.microsoft.com/office/drawing/2014/main" id="{2FAF84E1-7E0B-08CD-630B-2D6BD8D3EE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8109403"/>
              </p:ext>
            </p:extLst>
          </p:nvPr>
        </p:nvGraphicFramePr>
        <p:xfrm>
          <a:off x="294225" y="528492"/>
          <a:ext cx="5335209" cy="65836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5335209">
                  <a:extLst>
                    <a:ext uri="{9D8B030D-6E8A-4147-A177-3AD203B41FA5}">
                      <a16:colId xmlns:a16="http://schemas.microsoft.com/office/drawing/2014/main" val="16229966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s-MX" sz="48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Funcionamiento</a:t>
                      </a:r>
                      <a:endParaRPr lang="es-MX" sz="800" kern="100">
                        <a:effectLst/>
                        <a:latin typeface="Century Gothic"/>
                        <a:ea typeface="Times New Roman" panose="02020603050405020304" pitchFamily="18" charset="0"/>
                        <a:cs typeface="Times New Roman"/>
                      </a:endParaRPr>
                    </a:p>
                  </a:txBody>
                  <a:tcPr marR="73025" marT="0" marB="0"/>
                </a:tc>
                <a:extLst>
                  <a:ext uri="{0D108BD9-81ED-4DB2-BD59-A6C34878D82A}">
                    <a16:rowId xmlns:a16="http://schemas.microsoft.com/office/drawing/2014/main" val="3473564925"/>
                  </a:ext>
                </a:extLst>
              </a:tr>
            </a:tbl>
          </a:graphicData>
        </a:graphic>
      </p:graphicFrame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F9E4005B-83D1-4C37-30EF-EF5757BD8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4864971"/>
              </p:ext>
            </p:extLst>
          </p:nvPr>
        </p:nvGraphicFramePr>
        <p:xfrm>
          <a:off x="294225" y="1230356"/>
          <a:ext cx="11620968" cy="521208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1620968">
                  <a:extLst>
                    <a:ext uri="{9D8B030D-6E8A-4147-A177-3AD203B41FA5}">
                      <a16:colId xmlns:a16="http://schemas.microsoft.com/office/drawing/2014/main" val="1622996600"/>
                    </a:ext>
                  </a:extLst>
                </a:gridCol>
              </a:tblGrid>
              <a:tr h="451730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90000"/>
                        </a:lnSpc>
                        <a:buFont typeface="+mj-lt"/>
                        <a:buAutoNum type="arabicPeriod"/>
                      </a:pPr>
                      <a:r>
                        <a:rPr lang="es-ES" sz="20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Se solicita indicar quien inicia el juego, con 'y' en caso de que la IA deba iniciar el juego y con cualquier otra cadena si el rival realiza el primer movimiento.</a:t>
                      </a:r>
                    </a:p>
                    <a:p>
                      <a:pPr marL="457200" indent="-457200" algn="l">
                        <a:lnSpc>
                          <a:spcPct val="90000"/>
                        </a:lnSpc>
                        <a:buFont typeface="+mj-lt"/>
                        <a:buAutoNum type="arabicPeriod"/>
                      </a:pPr>
                      <a:r>
                        <a:rPr lang="es-ES" sz="20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Durante el juego, el rival de la IA deberá informarle a través de la terminal en que  posición desea realizar su siguiente movimiento. El formato de la posición debe ser </a:t>
                      </a:r>
                      <a:r>
                        <a:rPr lang="es-ES" sz="2000" kern="100" err="1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Aa</a:t>
                      </a:r>
                      <a:r>
                        <a:rPr lang="es-ES" sz="20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, donde 'A' es una letra mayúscula entre A e I y 'a' es una letra minúscula entre a y i.  En caso de que el rival ingrese una posición invalida, ya sea por no seguir el formato  </a:t>
                      </a:r>
                      <a:r>
                        <a:rPr lang="es-ES" sz="2000" kern="100" err="1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Aa</a:t>
                      </a:r>
                      <a:r>
                        <a:rPr lang="es-ES" sz="20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 o porque su movimiento no es adecuado según las reglas del gato de gatos, el programa  se lo hará saber a través de la terminal y esperara a que el rival ingrese una posición  valida.</a:t>
                      </a:r>
                    </a:p>
                    <a:p>
                      <a:pPr marL="457200" indent="-457200" algn="l">
                        <a:lnSpc>
                          <a:spcPct val="90000"/>
                        </a:lnSpc>
                        <a:buFont typeface="+mj-lt"/>
                        <a:buAutoNum type="arabicPeriod"/>
                      </a:pPr>
                      <a:r>
                        <a:rPr lang="es-ES" sz="20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Tras informarle a la IA su movimiento, el rival ha de esperar a que, a través  de la terminal, la IA informe que movimiento ha decidido hacer ella. La respuesta  se dará en el mismo formato utilizado por el rival de la IA. </a:t>
                      </a:r>
                    </a:p>
                    <a:p>
                      <a:pPr marL="457200" indent="-457200" algn="l">
                        <a:lnSpc>
                          <a:spcPct val="90000"/>
                        </a:lnSpc>
                        <a:buFont typeface="+mj-lt"/>
                        <a:buAutoNum type="arabicPeriod"/>
                      </a:pPr>
                      <a:r>
                        <a:rPr lang="es-ES" sz="20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La IA informará al rival en qué momento se ha acabado el juego e inmediatamente el programa terminara su ejecución.  Cabe resaltar, que a pesar de que un juego se dirija inevitablemente a un empate,  el programa no dará el juego por terminado hasta que el meta-tablero este completamente lleno. En otras palabras, el programa seguirá funcionando hasta que no queden movimientos por realizar.</a:t>
                      </a:r>
                    </a:p>
                    <a:p>
                      <a:pPr marL="457200" indent="-457200" algn="l">
                        <a:lnSpc>
                          <a:spcPct val="90000"/>
                        </a:lnSpc>
                        <a:buFont typeface="+mj-lt"/>
                        <a:buAutoNum type="arabicPeriod"/>
                      </a:pPr>
                      <a:r>
                        <a:rPr lang="es-ES" sz="20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Si desea finalizar la actividad del programa a mitad de una partida puede utilizar el comando </a:t>
                      </a:r>
                      <a:r>
                        <a:rPr lang="es-ES" sz="2000" kern="100" err="1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ctr+c</a:t>
                      </a:r>
                      <a:r>
                        <a:rPr lang="es-ES" sz="2000" kern="100">
                          <a:effectLst/>
                          <a:latin typeface="Century Gothic"/>
                          <a:ea typeface="Times New Roman" panose="02020603050405020304" pitchFamily="18" charset="0"/>
                          <a:cs typeface="Times New Roman"/>
                        </a:rPr>
                        <a:t> para acabar con su ejecución.</a:t>
                      </a:r>
                    </a:p>
                  </a:txBody>
                  <a:tcPr marR="73025" marT="0" marB="0">
                    <a:blipFill>
                      <a:blip r:embed="rId4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735649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4090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B5D6631-F74B-410E-B60D-7C97D6D77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MX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300CB1-0412-47A2-BA30-07135C98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s-MX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AC820A-F7A7-46F3-933A-2CCC7201D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s-MX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AFCA3D-277C-4C06-BC17-5108F3A70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MX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457DF47-900A-447E-9B61-2B94B7495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4772325-EEFF-4BA8-841C-29A78A2E4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D3094C5-7785-41DD-B095-217D26651E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D3CF66E-289D-4AB8-85D9-C0B9AE18B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Imagen 2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9627B027-3F27-9CB3-4B94-D6314614A1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8008" b="5173"/>
          <a:stretch/>
        </p:blipFill>
        <p:spPr>
          <a:xfrm flipH="1">
            <a:off x="20" y="1282"/>
            <a:ext cx="12191980" cy="685671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A3844E6-D96A-41C1-870D-EE39760D7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>
              <a:alpha val="94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s-MX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2A92315-CB5C-4EB8-992E-4AA0C5DBC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s-MX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9748C65-B318-E8D4-46D8-F0A7D7775226}"/>
              </a:ext>
            </a:extLst>
          </p:cNvPr>
          <p:cNvSpPr txBox="1"/>
          <p:nvPr/>
        </p:nvSpPr>
        <p:spPr>
          <a:xfrm>
            <a:off x="1561708" y="2091263"/>
            <a:ext cx="9068586" cy="25908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83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cap="all" spc="-1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MUCHAS GRACIAS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9FECA57-A5E2-44A8-96B6-A95724F80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MX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D4DE04D-ED96-4A1A-AA20-E4BBEECBF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6D8CE3E-8596-4FB7-A9A6-0B18C146B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D78D154-D736-4782-853A-1EC344B8E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40542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897</Words>
  <Application>Microsoft Office PowerPoint</Application>
  <PresentationFormat>Panorámica</PresentationFormat>
  <Paragraphs>141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Garamond</vt:lpstr>
      <vt:lpstr>Savon</vt:lpstr>
      <vt:lpstr>Presentación de PowerPoint</vt:lpstr>
      <vt:lpstr>Presentación de PowerPoint</vt:lpstr>
      <vt:lpstr>Presentación de PowerPoint</vt:lpstr>
      <vt:lpstr>Funciones útiles (que utiliza la heurística)​ 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MANUEL AMBRIZ NUÑEZ</dc:creator>
  <cp:lastModifiedBy>ABEL BENITO CARRASCO HERNANDEZ</cp:lastModifiedBy>
  <cp:revision>3</cp:revision>
  <dcterms:created xsi:type="dcterms:W3CDTF">2024-02-29T20:00:51Z</dcterms:created>
  <dcterms:modified xsi:type="dcterms:W3CDTF">2024-03-05T05:24:13Z</dcterms:modified>
</cp:coreProperties>
</file>